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1" r:id="rId2"/>
    <p:sldId id="285" r:id="rId3"/>
    <p:sldId id="290" r:id="rId4"/>
    <p:sldId id="344" r:id="rId5"/>
    <p:sldId id="307" r:id="rId6"/>
    <p:sldId id="309" r:id="rId7"/>
    <p:sldId id="287" r:id="rId8"/>
    <p:sldId id="289" r:id="rId9"/>
    <p:sldId id="293" r:id="rId10"/>
    <p:sldId id="295" r:id="rId11"/>
    <p:sldId id="296" r:id="rId12"/>
    <p:sldId id="299" r:id="rId13"/>
    <p:sldId id="335" r:id="rId14"/>
    <p:sldId id="258" r:id="rId15"/>
    <p:sldId id="343" r:id="rId16"/>
    <p:sldId id="264" r:id="rId17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63" d="100"/>
          <a:sy n="63" d="100"/>
        </p:scale>
        <p:origin x="16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37EDD-2A77-4384-B42D-B1BF47B94896}" type="datetimeFigureOut">
              <a:rPr lang="es-MX" smtClean="0"/>
              <a:t>08/11/2019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90FEB-32C7-4055-9F9D-83C914D130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870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D2D5662-AE47-4F99-9B6C-56A546D3F3D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D17060F-CD08-499A-BBBE-70FAA9306B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0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FAAA0BE-3C2E-424C-82C1-8D89A3C8193E}" type="slidenum">
              <a:rPr lang="en-US" altLang="en-US">
                <a:latin typeface="Calibri" pitchFamily="34" charset="0"/>
              </a:rPr>
              <a:pPr eaLnBrk="1" hangingPunct="1"/>
              <a:t>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060F-CD08-499A-BBBE-70FAA9306B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060F-CD08-499A-BBBE-70FAA9306B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1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568900"/>
            <a:ext cx="5334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026E0C-BE94-4D24-8925-0EA7C80C124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83568" y="258879"/>
            <a:ext cx="81534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8323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7C77B3C1-8761-4CF3-A4EC-87C9DB9C3062}" type="datetimeFigureOut">
              <a:rPr lang="es-MX" smtClean="0"/>
              <a:pPr/>
              <a:t>08/11/2019</a:t>
            </a:fld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026E0C-BE94-4D24-8925-0EA7C80C124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s-MX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683568" y="258879"/>
            <a:ext cx="8153400" cy="990600"/>
          </a:xfrm>
        </p:spPr>
        <p:txBody>
          <a:bodyPr/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2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1EB9-EA30-4067-94FE-95395CA99A11}" type="datetimeFigureOut">
              <a:rPr lang="es-MX" smtClean="0"/>
              <a:pPr/>
              <a:t>08/11/2019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07C9E-0E85-471B-BCBF-6C36700D596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mx/url?sa=i&amp;rct=j&amp;q=inclusi%C3%B3n&amp;source=images&amp;cd=&amp;cad=rja&amp;docid=5pmxWzkAVTM68M&amp;tbnid=QmfdpzO8r_ACjM:&amp;ved=0CAUQjRw&amp;url=http://micampus.csf.itesm.mx/pas/index.php/proyectos/semestres/tercero-y-quinto/congreso-de-inclusion&amp;ei=JS8UUZ-gE6Xd2QXUqoCgAw&amp;bvm=bv.42080656,d.b2I&amp;psig=AFQjCNH2sjpGAZKdcxCjn_dSaTtwraS4Qw&amp;ust=136036226877916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mx/url?sa=i&amp;rct=j&amp;q=somos+diferentes&amp;source=images&amp;cd=&amp;cad=rja&amp;docid=ZTGxKKWNPpZOAM&amp;tbnid=PrJxr1qGBZwRBM:&amp;ved=0CAUQjRw&amp;url=http://www.civilia.es/diferentes/2004/64.html&amp;ei=6TUUUcvXE-ma2gXD2ICIDQ&amp;psig=AFQjCNHNhFKLglYi72OQVKDcEgTBUF_Jzw&amp;ust=136036470052506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2228" y="1320190"/>
            <a:ext cx="6477000" cy="1828800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Vivencias Educativas en el Contexto  Rural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5157192"/>
            <a:ext cx="3847728" cy="685800"/>
          </a:xfrm>
        </p:spPr>
        <p:txBody>
          <a:bodyPr>
            <a:normAutofit fontScale="62500" lnSpcReduction="20000"/>
          </a:bodyPr>
          <a:lstStyle/>
          <a:p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Manuel Moreno Castañeda</a:t>
            </a:r>
          </a:p>
          <a:p>
            <a:r>
              <a:rPr lang="es-MX" sz="3100" dirty="0">
                <a:solidFill>
                  <a:schemeClr val="tx1">
                    <a:lumMod val="75000"/>
                  </a:schemeClr>
                </a:solidFill>
              </a:rPr>
              <a:t>manuel.morenoc7@gmail.com</a:t>
            </a:r>
          </a:p>
        </p:txBody>
      </p:sp>
      <p:sp>
        <p:nvSpPr>
          <p:cNvPr id="19458" name="AutoShape 2" descr="data:image/jpeg;base64,/9j/4AAQSkZJRgABAQAAAQABAAD/2wCEAAkGBhQSERUUExQVFRMWGBwYGBcYFxgXGRgcGxkYGBgVHBYZGyYfFx4kHRkXHy8gJCcpLCwsGB4xNTAqNSYrLCkBCQoKDgwOGg8PGi0kHyQsLSwsLSwsLCwsLCksLCwuKiwpLCwqLC8sNCksLC8sLiwsKSksLCwsLCwsKSwsNCwsLP/AABEIAOwA1gMBIgACEQEDEQH/xAAcAAACAwEBAQEAAAAAAAAAAAAABgQFBwMCAQj/xABREAACAQMCAgYFBgoGCAQHAAABAgMABBESIQUxBhMiQVFhBzJxgZEUI0JScqEkM1Ric7GywdHSFRZTgpPhJUNjdJKitNMmNMLwFzWDlLPD8f/EABsBAAIDAQEBAAAAAAAAAAAAAAADAgQFAQYH/8QANREAAQQABQIFAwMDBAMBAAAAAQACAxEEEiExQRNRBSJhcZEjgaEy0fAUM7FSweHxFWKCBv/aAAwDAQACEQMRAD8A3GiiihCKKKKEIrLOnQVHupeqheTr4EDSQxykKbbUVHWKcDIBrU6yv0h+rd/71B/0prrd1XxTi2FxHZJn9MH+xtP/ALO2/wC1X1OMnI+YtD5fJLbfy2jq3llsIgiPbSu/VxszLNgEvGrnA7t2xjypfvJEaRjEpSMnsqTqIHgW76bQ7Lz/AFZWkfUJ17lbJ0e4Vw67gWVLO1GdmXqIsqw5qez/AP0EGrP+ptj+R2v+BF/LWUdCOk5s5snJhfAkHh4OB4j7xkeFbbHIGAIIIIyCNwQeRBpRC9M11hVP9TbH8jtf8CL+Wj+ptj+R2v8AgRfy1cUVxSVP/U2x/I7X/Ai/lo/qbY/kdr/gRfy1cUUIVP8A1NsfyO1/wIv5aP6m2P5Ha/4EX8tXFFCFT/1NsfyO1/wIv5aP6m2P5Ha/4EX8tXFc5p1QZYgDxNCLVX/U2x/I7X/Ai/lry3RCxAybS1A8TBF/LXy66R76YlLE7AkH7hzP3VDu2I3nbW/MR52Hm2OXsFNER5SHTDj/AIXifg/Dx6llat59REFOOeOxvjv7h418suEQwX1sY4Yome3uNXVxrHnt2pAOkDOMnn513tYC8iq3rHDP4Ko3WMDuztkezzqVef8AzG2/QXP7dpXJAG6Bdic51kq6ooopaciiiihCKKKKEIooooQiiiihCKyv0h+rd/71B/0prVKyv0herd/71B/0pqTd1Vxn9h3sudpfssUQtrfh7x9WmWkaISF9I6zUHkUg6s93LG9J3GJGaeQusaMW3WPGgbDZdJIx7CaZE44tssUCWMMokjjbU6l3lZ1Utg4+sWQAZwV91LvHLZI7mVI9kVyAM50+KZ79JyvupgWHIby67EX6e2i4RVpXo26UcrWU/oifiY/3j3jwrNYqmW7kEEEgg5BHMEciKgVvA0V+gdVGqs4HpPZY1Bh1SY7TFtKk+OACd+eNqrbj0l3TeqIk9ikn4sT+qo0rjIXvFhazqo1VjMnTu9P+vI9iRj/01IseP8Rl9SZ8fWIQL8dO/uroaTspugLRbiAte1VxuL1IxlmA/WfYOZpLseI3Kj5ycufsIAPYQua8ySZyWPtJP6yac2A8rOkxABpuqvLzpMTtGMfnHn7hUC3tZLhskk+LNyHl/kKo7bpPbCXTJ1jL4ouQT4c9RHsG9Ml7xrK6IuyuOeMH2Ad366YKGjB90t7HgZpdPRdJriO3GmLtSci53x5D+HxzUa1TSpnk337AP0m8T5D91ceH2XWNvso3Y/ur3eT9dIFXZR2VHl4/+/CpVx8lLu9fgK56Pw9lpG3Zzz8h/E5rndn/AEjbfoLn9u0qdHhQAOQGB7qr5jniFt+guf27SqbzZtXoxQpXtFFFRTEUUUUIRRRRQhFFFFCEUUUUIRWV+kP1bv8A3qD/AKU1pPE+KR28euRsDIAABZmY7KiqN3YnYKASazXp8GFu7yhYpLi4SRYCwaRUjhMeWxtnOCdOQNQGTzqTd1Vxn9h3suXCLG1e31tY3ZaKNGyHkAkLMoJjAPixfbuzSdxUL176I3iXVsj51L5HO+adOA2N1c20Zgnu4iD1eCxaLCoCHBypRO7AD0m8ZhkS4kWZtcobDNq1ZPjqPOmBYko8rDXbWhquUVS4qiRVLiqC3FJCZGK7WXAZZeQ0r9Y8vd3mucVXfBr7QdJ9U/cakyidU5s8kTSGKVY9G4o927beLcvcv8c1agV9qv4rdTL2YoZGP1tB0j2fWP3e2rflYFRuTEO1N+67X/EkhGXO/cBzPsH76Vb3iktywRQcE7IO/wAye/8AUK8f0VcSydtHDHmzgge3JH3CmnhnCUgXA3Y82PM/wHlS7dJ7K/UWEF/qf/j+fKj8G4CsPabDSePcvkP41YXd0saF25D7/ADzrqTjnSnfXTXcwjT1Adv3uf3f51MkMFBVY2uxLy6Q6Dc+iuuj3Fp5BIWbELHAXA59+G54xsfHNXnCrqNZQrOocjsqTgnu28fZUKCAIoVRhQMCkfi971szN3ZwvsHL+PvqD/K2uSmwxjEykjQDb/ZbJ1lQyc31t+guf27SkHgXTaSLCTZkj8ebr7/pDyO/n3U5NxFQ1veDL26JMkjp2ur6xoWDsvPSOrIYgZXIJGMkVCnmJ0btU20V4ilDKGUgqQCCDkEHcEEcxXuuIRRRRQhFFFFCEUUUUIRULi3Fkt49bZJJCoijLyOfVjRe8nB8gASSACR14hfpBG0sh0ogyTz9gAG5JOAANySAOdIHSnpT8iT5VOAb6VSttATkW8Z5lsfSOxdhzOEB0rmpNaXGgpNaXGgvHSrpYLAiafTLxFlPUwg5itVbbyJJ5F9mfGBpXYZQOLS3Nw8szl5GG5PtGAByUDuA2FVt7evNI0kjF5HOWY8yf/fd3V34T65+z+8VpiERxnumY2IMwknelqZYS2aNLf3CQIiIQtu6xqcBdGpSOswds70n8Y4eIJ3iDFghwGI0k5AOdPdz5VZ2nTq7jKYcMiII1jZQY8KBgldstsDq5/qqkurppJGkc5d2LMfEk5NUQCF5B8jH5a3sd/3K9xVbJwqQQ9cVxHkAE8znO4Hh3Z86l9B+GRTSt1m5QBlQ+qd8Enxxtt5098Ys+sgkQd6nHtG6/eBXm8f4yMNiGwAcjMT2Pb916qLD52F3ws5iqXFUSKpcVegVdNPAL0EaW9ccj4j+Iq2luce2k23cqQRsRV/BPrGe/vpsYznVV5Rl1C7SSEnJrzRX1BVokNCrbrnecL66MrrKZ7wAc+R8qg8I4MIA24ZifWAxsOQ/fVs8u1cqUwFxzFO6rgzpg6Kt4/e9XC2PWbsj38z8M0k0+8T4Qk6gMSGGdJHdnxHI8qTeI8LeFsONjyYcj/n5UmV1uWt4c+MMy35lErhw7plPw+7LxHKEL1kRPZcY/wCVvBhuPMbV3pa47+OPsH6qbhmhzyD2WoQCKK3Ho/x2PqvlNnl7Qn5+2Ay9sx3Z40Hd3tGNiO0m+VZ1t7hZEV0YMjAMrKchgRkEEcwRX5h6K9KZbCcSxHI5OhPZkX6p8PI9x94O3cF45EiLdQNmwnb5xe+1lY9psfRjLHtjkpIcdlmIhPAYzY2WdNFkOmydKKKKrJCKKKKEIooqm6R3b4S3iYrNcEqGHOOMYMs3kVUgL+e6UIVLxrjsfbu5j+CWjERL/b3AJUuPEI2UXu1a2+iprCOPcckvJ3nlOXc8u5R9FF8AB/HmTTN6UOkiyzLaQYW1tPm0UHYuo0sfML6g9jH6VJNa2GhyNzHcrRgjyizuip3CfXP2f3ioNM/Dei8i2fy1+yjuI4x3vsxZ/IApgeO/hu2YgMNpHiRAwr/ZPvRrpZN1ZgmmjtiI4+oeSIY0jY88asrpwfKlLpJfLNdzSJujOSpxjI5A47s4z76beF8Rs7azjS4uDcEkS9Qiq4GpB802vKrg7nBU5pI4hOjyu0SdXGWyqZzpHhmsoLyErjlY0uvUe/7KbwDiPUTpJ3A4b7J2b7t/dWtA1i8Vad0Q4j1tsoJ7UfYPsHqn4be4147/APS4W2txA40Ptx+f8r1eDfqWpT4na9XPIncGOPYdx9xFfYozjONgQM+ZzgfcaueltiTNGyjJkGnHiQdvuI+FWV1wgR2ZQble2T4kcz8Mj2VoR+LMbBAXaufQ/wBiflLMBLneiXYqsLObSfLvqviqXFW8DRsKsRYoq4LbZr4JKiK5xUmBds+NPsyGlQe0sNLrXwmvtcLmXG1PccrVBdOtrnOqupVgCp5g1w62jrapID61CV+McHMJyN4zyPePI/xpI47+OPsH6q12QhgQRkHYg1m3TXgLwSLJg9TKOw3muzIfAjn5g58cWcLpJ9l6DA4zq+R+/wDlLdNXo/6Y/IZysnatZuzMhGRg7dZp78Z3HeuR4Uq02cJ6CtJYzXUrdWAhaIHYNjcsxPIHdV8Sc8sZs4vEQwMBmNAkAe57LRcA4UVtvALjqX+Ss2qMr1lrJnOuLbMer6TR5UZ70ZDuQxphrG/Rrxxrq2NmXC3Nt89aO35v+rPfp7RQj6kjDurWOD8TFxCkoBXUN1PNGBKvG35ysGU+YNZsjDG4tKynsLHUVMooopagis56T9Juotbm/B+cmPya08kUsDIPtMJJM94EVN/Sm6ZbcrGcSzMsMZ7w0h06x9hdT/3DWReky+gkvorMyGG1tIhGCqmTSxUHGkHJAURr5YNNiALrOw1NC/wNSnQszOXpONWfDSlq9t1pMameUqpYlwGxpcdtRkbZA94Nc+LdE7C5hkubOdY9Cl3Q5KjAzgoe3Ge7vHgKIbQ3CLHIYOIIo0o8Ugiu0A5DTJjWB9Vs+2lHpHwYWsoRXZgVzh42jkUZ9V1Ix3cwSDisnCQNfMOnK5k27tczX97af0+gIbXFrSU7oD0SPELtYzkQp25W8F+qD3FjsPee6tY9KkarYxIgCosqKqgYAASQAAdwxUz0b9GvkVigYYmmxJJ4jI7Kf3V2x4lvGoXpWP4Gn6Zf2JK3ZpM7/QLC8TlzxuA2AUXg3G/mEhW6tBP1aFQ8eI0UBcq0n0pMdwxuDSL0lulku5nQgqXOCBgHGBqA7gSMjyNOVhaQR2kJv54Gzh1Qr1kvVMg0xBhiRMHfI2HLlSJxNojM5gDCLV2A3MDz3P66SFgzudlYD3Gl6/Gq8xUz9C+IdXPpPqyDT7+an9Y/vUsRVMgYggjYjcH99VMVA3EQuidyK/b4W6x2VwcFrTwglSRkqcjyJGM/A19dMgg8iMH31Uz8dHyQTD1mGAPzzsfgQT7qn8PuesiR/rKM+3kfvzXy+TDTRs6jtAHFvsRqtkPaTQ90ndXpYqeYJHwOKkRVK4nZE3JVR6+CPfzPxBrjJDoYqe44/wA6+mYbFMmYw3qWh1en/eiyXMLSVIjqYh2qHHUqKr0b8pSZGZwvdVU1xliamcSn0p5nb+NUvWU6V16BZcho0pfWUdZUTrKOspKXmUvrKZYOAx33DTBJ9IsVbG6OCdLj2feCR30n9ZT50Qf8FX7TftUXWoVvBvIksLGuifQrrL+SC5wpt93j75MHAA8U3BJ8CPHIbelWu6SaB0W2gUKYZZJFiDOh3BQtnQQcDs7aQfADp6Z+AECO/hyrD5qUqSpwdkbI9pQ/aXwpG/0ZDuxnvJOePxMefAk9s+7NUcbhXzYhuJzE0PK0NvKQQSbzNaL0/UdRprx6uN+docokTnh9zDNDPFM6HUeqLEDGxQsQMhlJG3ia3bgt+guFaM/g98gnj8pVUdYvkXj0tjxilPfWS2UUXELe5CWccDQprjkjyBkbmJ2PrkgHn7dqvfRxxZpuHSxL2p7JxcwDvK5LGMfa+dQ+UtXRKZmODwc7DTrq9dR+nT+H3ScQy25uy2SiuVrcrIiuhyjqGU+IIyD8DRS1QVHxW5HyxC34u1gkuH8mbMcZ/wCAXNYr0ftLS9mlmvbnq5JJCwjzo1ajqJMjDA3OMA52rROmfENFnxSbO8kiWqn81VjVh/xST0h8Bu+Etbxx3MbLMAdUmlxklifWjJyACBuO6o4hz2YYlgfZNXGAXDm6PHtqr2GGhKb7lrfhyB7axeXbPWxqHHvmyzj4YpQ6Pq3F+MRtIgCZDum5ASIDs5PPLYB+2amTcJsoo5JrHiLxuiswQSDLEDIXSdLHJ276uvQfw/s3V027EiIH/nf4lk+FVPCII4xJP5nP/TmcHB2vBDiR21BTpXZWErUJJMmkv0pn8DT9Mv7ElNuqk/0on8ET9Mv7ElaYC83ij9F3sk+HoS7KrG5s01Kr6Xn0sAyhhlSuxwRVJe2nVSMhZH0nGpG1KfMN3imU8PsmVDdXTrcNGn4uPKRKI1EYfs5Y6AucHnn20ucRsTDM8ZIOlsZHJhzDDyIwffXQViuYGkEDnvfyOF8iqXFUSKpcVLXoVPjnYqFz2QSQPM4yfuFOPRG5zEyfVbI9jf5g0lRUwdFrnTMB3OCPfzH6vvrH8YwwlwbwBt5vjU/i1Zw78sg+E3mAa9eO0Bpz5ZzVLxuHEgb6w+8bfqxV9VfxqHMefqnPuOx/dXjfBsSYsYzMdD5fnb80tCdlsPyqmOpUVRYqlRV9JWUvHE7DrE29Zdx5+IpY6ynaKl/pPwrT88g2PrjwP1vf3+ftrrTwqGMhsdRv3VR1lHWVF6yjrKYsrMpXWVoPQ1/wRftN+1WadZWi9CW/BF+0/wC1XFcwbvqfZXXEuHLcwS27+rKhX2EjZvaDg+6sU6LrYQK4vIi93HKydXpeTOnbaMdnY5G/hW4I+CDWVdKuJPwzi9w0UXWfKo0cLkjcnBPZBJ7Svt+dSMTG+WB8bLvQgNdkutxm7Vv7L0uDfu1euJ8YvbqFoLSxeGJwVLSBY+yRghVOFXI78mqP0eSyWHGEhl7JfMLgHI7YDJv39oJ8avZ+J8UurUNFG0EvWlSoUJmMoCrgzb7NkZGOYpH47aXVpcxyXLEzdmUNr1nsNtlvIry9lUvBaYXQfTbd+Vri5+Yckk6iuyvkWCF+gOiXYieD8mleIfY2khHuikjHuornw2YfLpdPq3FvFMvmVLo5/wCEwUVeWQs69Il3/oiH/b3k0vtBkuHH3Mnwqj6H9ErG4AL3LPJjJhA6tvZvlpP7tTvSQf8ARnCR4xFvikR/9RqO/ofnG6zxHv3Dr+oGo42eKLDNY+cxF10QLut+P8EH1WlB+gLl0m4/ZxQy2ltaNGzAKzuuhhhg30syNy78Vofovter4TCe+R3c/wDGyj7lWs66V8EvobX8KkiliVlCsSWlXOcKrsgbSe8EnlWqdEU08Msh/sVPxAb99cwAiGG+k7NbtTmLrNb2a9NOErGGo1baqUfScfwRP0q/sSU1aqUvSYfwRP0q/svVulgYk/Sd7LxwKIm2iNwvDzNoHU/KCBIUx2NQxuMY0+WKQOKmQzy9d+N1tr+1k55d2aZLzgTTxW8i2d0ZCsYlIwEdFjVFMZ3IJVVOSO+l7jcjtcSGRDG+rdDnK4AAXfc4GN++ohZcpNNB4I+/vpuuMVS4qiRVLiqC3VLiqdaSlWVhzUg/DeoMVS4q4QHCipBNPGOMgjRGeY7RHn9Efv8AhVrbt1sQz9JcH28j99JkVM/R6bKFfA/cf8wa8h4r4azC4Nph3YbvnXn5pX4ZS+Q5uVzitPmSx56vuGx+/PwrzFV0yAgjuP76p1XBx4Vf8F8Qdi+pn3ux7Hj7UoTxZKpSoqkiMMCrDIIwQe8HmKjRVLirfVdZ3x/hRtpdO5Rt0PiPD2jl8D31WdbWpcY4OtzCYzseat9Vu4+zuPlWT3cTROyONLqcEedNabXn8ZB0XWNj/KXbra0roM34Gv2n/aNZV1taf0Cf8CX7T/tGpIwJ+p9ky6qQfSzeNbT2F4gBdRImDnB2XAON/pPT1qpI9NC/gNs/es+B70kP7hXWsa85HCwbBHcEL0eEP1Al7hvHeLX5+Z0wxd8gQKo9jNqZj9n7qrfSDwbqFh6y6e4uCWD63yVGARpjySi5z7dqYbr0hwToqxXJtDtq1QF/7qsrEIO7OPhSl0t4Uryz3UM9vJGz69KyfODUR/qyAdie7urC8OEjcW0vjELRdNDDZOwDnkC7uxR41WwtItukHUWnDbo/krwn2/Mf9pqKVePS/wDhuxYcxOy/fcfyiitaTR5Hqst48xX30jD/AEbwg+EOD7khH7jVdZy3DcQluUt7po3MpUCNh66MqE57IxkHn3VeekS1I4TanvhuZofZpeZB/wDjFW/A+I8QuYutk6i3Vl+aBVmZ2YdgnU+FUkjuye4DnVLxTEGDDtdTSCHNOY1vWgABJuuNqV6A/TCR+I8PuoeGMtysoJuIyNbasKEcfWJGWPLFa10XkzwyxP8AsFHwVR+6s842L5+HXLX5VcNF1S4QHIkwxGjuIO2fCnT0e3OvhFse9C6H3O2PuxT8BI6WJ7nFpOc3k1b+kbH8H1ScaPp/dX2qlT0kn8FX9Kv7L0z6qVfSOfwVf0q/svV6l57En6TvZeLW/SK1jSQ38cbRo3ypZGZQQFPVoFJVF5juO2CKSONX4nuJJVzpZsjO5wNlye84Az55p14JxWCytowi3NxK2JWCh44wzIAULAdtR7GBNJHFroyzyOYxEWbOgDAXyxSwqEztGC+2n/Oy5xVLiqJFUuKoLbUuKpcVRIqlxUKSlxVc8Dn0yb8iCPhv+6qaKpcVV8TA3EROidsRX89lNjsrgVfRcVy5z6h2Hl516u0w+fHequOpyS5UA93L2eFZ8fhzMNO2WAUKyuHpwfewL77+7jKXtId7qRFUuKokVS4q1kpS4qWOn3Rjro+viHzsY7QH00H6yvP2Z8BTPFUuKgGkuWJsrCxy/P2qtT6AN+BJ9p/2qWvSD0U+TyddGPmZDyHJH5lfIHcj3juFMXQI/gSfaf8Aaqw3VYeGjdFOWO7Jl1Umemd/9H248Z8/BJP4036qR/TEpk/o+2X1pGY482KIv7RpjCA4E8a/hegwesoSMOl84UBre2YAADXbKTgDA376k3UaXXD5bg28cEkEiAPEpRZA50spTOMjIOR5U+3fFeJwjAs4ZVG3zczch+a2D91I3TbpbdTosMtu1ugbJBD5YjluwGw3OB+6vP4Od2JlZ0ImM8wJc2UHQGyMo18w017rbVnx9P8Aw1YjvNwx++5/iKKYDwEz8O4bbDmYHnPu6r/vUVqy6vJ9VlvPmPupHTiw1cP4jH3wXKzqPzZBHKx+LzfA1nN/LczWltK02FEgghiXKnMaqBKCObZ2JO42xzxW28WsQ128Tepe2rRH7UROPeUnc/8A0/Kse6MdI4bbEF3AztBKzRMoBZH5OukkZ7S5HPfu2FRkL2xB8bM5abrS6II0v1q61q1awx8pCaeO8ASVYbS5vpmuZN48gaCwBG6KoBHMAs2fA91dPQ3eZtbu2PrRSCQDyYaWx74/+aqieG/vL0XUNv1KqmiMz4XSCG7ennqyxIwCBtzqN0JZuGcZWCZgRIBE5GcHrArI2/5+ke81S8I8jDA6QF2UOLRl8rrObRooCi3SzraZMzPGQtS1UrekQ/gq/pV/Zemm5i0MV8D93d91KnpBP4Mv6UfsvWzwvK4n+24L7wzpVGIY4BfyxydWnzhiQxR4C5iA06mIGRqJI2pM6Q3wmupZFJKs+xOxYDADEd2cZx3ZrnwSzWa5hibOl5FQ42OGYA4Pvq24d0aSS7uY2ZhDbda7Y9cpGxAUHGMnbfHupNALOMkkzWj19ePuqONxUmOdfEVe2XQ9LmO3lhLRrLMYXVyHKkBm1KwVdXZU7Y5nnzxWX9nBmRIknDRPp1Eq6sNRUlsKvVHbI5g8vOuUFcOKmaLIHpvryvkd2n1hUmO/j+uKtuP9DbeEXODJEIAuiR3VllZk1mILpBDbjkT4mq/i/RERWKzr1nWIVE4YYUa1DKV23ALBSd98+FFBTdiJ235Rp7r3HxOL661Jj4vD/aL99d+kPQm3hSQjrUCQrIsjupV3Jb5jTpB1EAEYPuqn6LcAjnhuZHV3aEIVRZFj1aiwILMpA5VyhuunEzteGEC/vwrqPjkH9qv3/wAKkx9ILf8AtU+/+FQeH9Cbd754usd4FCjUhBYO4JCM6grsFbJ5chUfhvQ9eruesjlllhnEQSNwmoEgE7qe7teyigujE4j/AEjnvwr+PpJbf2yff/CpMfSi1/t0+/8AhS/w/oTbtezxGSR4I9CBkxq6yRgAjEAjs4fJ7sd1LF1wgxXZt3z2ZQhPLILABh7QQffRlCi/GTsFlo3pahH0stPyiP7/AOFSY+mNn+UR/f8AwpJ4h0QgaW7hh6xZLZOsBZldZFCqxGAoKHfbmPZXGToWv9HGca+vRVkdSOx1b5IxtuQuGO+24ooKZxWIBPlGl9+N0+X3SXh88TRSXEZRxgjJ9xG2xBwQfEVV9FIFjt9Cusih30uvJhq2Pl5juNUb9Crfq0J6yNTapO05derR25RlCoznuw2asegx/A0+0/7VMjGui51HvkGcAGuEyoMkDxOKzj0g2rX/ABkW0bhTFEFDHJAIUynlv9JR7q0m1mWMPM5xHEhdj4AAn9QPwrHOBLbXUlxcX0jxNLKTG4Loqscsw63BTI1KMHuFRxEphifILsChQzGzzXNbn0W34ezd6ZLDg3ErS3uAJDNJ82IQH6wL2iZG0y4x2cDHnSf0p47e3HVW91HocNlRoaMsW7AJBOD3jI8TTqvAL+Nddlf9fH3LKQ4PkH7QP/LVD0f6+/41CLgLrhbthPVAhJbuJG74GxxvWL4RllxDpj0n15rALXg0BWUgUDXza1CaBK1nhlqFvdA9W1tI4h7ZHOR/wwRn3iiu/Rft/KJ/7adyv2IsQJ7j1RcfborUWQvvS1SsKzqCWtnE+3MooKzDzJiaUAeOKy3pfM/DeLtPDGJVuo9SDfBZyobBAyTrAbA59Z51tjLkYO4NZb0x6PGWwkgGev4a2qI/Sa3IyhB78INOe9rc1NrWSXHILa4UQnQPyuUGGx4ndAvczizh5lY8K+PM5yv95vdS50r4Jai366ykMjQSBZn1MzHX6j6jscMMZXbteVWN7wyfjEEM0U67KEmhdmCrIOcgVQR2hg7j2HnXrivB4+GcMmieQPPc6RgbDsnmqnfCjJLHmSOW1efw0vRlY0PAkzhvSY2gBdOzHd1Nsgk9iNFpJ74HxsX1lFcj8YB1cwHc67E+WdiPJhVF06iZrdQoLHrBsAT9F/Ckv0YdLRZ3JjlP4NcYR88lbkknkN8HyOfo1rV7bGNyp9x8R41617MpLfhee8Qw1E9isjsopopEkSNwyMGXKMdwcjbG9Wa8auhN1ywhXOrUVgwJA/rBxjtA1oWujXS+msduGLdA4rN5OJXXzQSNo1hbXGqRsFViclu1ksfaTttyrpccWuWWRRCE64gylImBkIOoZzkDffC4rRNdGujprv8ATn/WVn1zx68kMutCwmKl1MJxlAArAY7JwBuOeK5Jxe8AmBEjLOCJAyMw3JOQCOyck4xyrRtdGujphHQdvnKQL3pFezB1kQssiKjDqdsIWKkbbMCx39nhUC0muI4pYlRtEwUODGSTpJIwcbczWna6NdHTQcOSbLyswtprmNAiLIgD9Z2VYEsAAMkDcDGw5bnxqwn6RXr9YdLAyOkjFYiDqj06GBxt6q/Cn/XRro6aBhyBQeVnF3xS7kYtpdCz9YxjRky2AuTpG/L4knvrxxK9uZ5xPJG3WDTuIiAdPIkAb93wrStdGujprhw5O7ykC76RXkglzHpMwxKyQaWcctJYDOMbV4i47eiSR8OTKpRlMZKaTgaQmMKMAAY7q0LXRro6YUjA4m85Wenjl4RgoSvUiAqYiQY19UEY3IycNz3pq6GIVtFDAg6m2IIPPwNXGuu8UyRRvcTHTDCNRPiRyUeJzjbvJA767ly6psMDs41JS16UeKmK1isY957pgWUc9GQAv95sD+69UnQfiskZ/o64tQFAdmLDAC7szyK2VcZwNQPhzqma4nurhuJyTx2qlyImk7XqjAjRADrCjYnHPPfVtwz0oRTIYb6PAdSjPHnSQdiCoOpc/mk+ysbxVsk8Riij6gG9E5mv11Gwdl7A3e9L1sMfTYGhfL7g1r1Ml5w67MHVjUyqzY8l07MhJwADkHI2rv6MLR4bS6vRvNKRbwZ75HYDPmDI0efsNShx7gcIuo4rGXrxNp0jY4LNhU1jn3HcAjvra+CcGVJbe1TeKwjDOfrTyKQvvCtJIR/tYzVvDM6WHvO52bbMKcGjhx3Ovf7KGIdTa7pl4ZYLBDHEnqxoqDxwoAyfPavlSqK6s9FUPSNOpdLxRtECk4H0oGILNjvMZAk+yJAPWq+r4RmhCwLpJwD+juInTcSW1tMC8csYZuzzMWFIzgnA57FT31IseE21yBLEk9/IXEbmeYx6Nsq7hctoxnvPLHPanfjvRZZom4dIQuAZLCQ/RC87cn8zOMd8ZXGSjEJvQ+9i4fbXOtT8tWXqmiPrM24ijUDmpOokjz8s1vEi/o9aLN1NG0NLs15iKdX/ANVYHqtKGTO31UP0j8It0eCG3jAuSO0kS7FT6uVGSWJzjmcZz3UxejbpiLqJbG4bE6D5hz9NQPxZ/OAHvA8V342dunDo3vr067yXPZ2yCR+KTw2xluQAxyHaV+ORC5tRxKJeplWXRMEJA1ZUrMp5g5K58znmMlXhmM8jYHW5gOUSk6GQ2SBepbwD7d1KSMSNylanKhUlWGCOYrzqqk6F9O04giwXLBLwDCPyWby8m8u/mO8DzxTj7wO0ckDLIPFtiO5gQNx7K3i7Lo7QrAdg5Q/KBatru/SJdTsFH3nyA76WuJdLWYFYgVB+kT2vcO6qa+vmmfU537h3AeAqPVd0pOy04MAxgBfqfwrjhPSOSNx1jM8Z557RHmCd/dTjBcq6hlOVO4NZtV1wTpB1I0OCUzkEcxnnseY767HJWhUMZg84zxjVOeqjVUC14tFJgI4JPdyPwNStVWRR2WI4OaacKXXVXK5vFjXU7BR4n9XnUTinExDGWO55KPE/wpMvuKSTY1tkDkAAAM0t7w1XMNhHTanQfzZTOIcemMrMrsq57IB209xxyOa9J0guMhw+oAbrgY88gDv8aqpGGwHIDH3kn9deAarZj3W2II8oGUfCb7PpfGxAdSme/OR/EVeJKGGQQR4g5/VWbPKTz388DPx5mrXo70eluWOg9XGvrynZVHM77ZOO744FMEpG6pS+Hs3aa/KfrK0MjYGwG7N3AeNZh6TOnAumFtbn8FiPMf61x9PzUb48ck+GLLpF0pNzp4ZwzU0bHEkxJJl+sdXdH4nv5AY2ZJ41wpFmeO2LzLEnzj4yNS7SOMDZAcDf406ORglDX71ddhtZ7Xx9/VNwmEEXmdumzpB0Ua6s7Sa0w6xwKhjXn4sVzzOrUCOeR31RdHOHvEt1JPGUhFu6EyIQS7jEapqGdWrw7s1D4B0vuLPIicaCclGGpc7b42IOw5GruwmvOOXMcDtiJTqfQuEjXkX7yWPIZJ3PcM1nR4XGxB2HeWmKyc2uYAm6qqJ7H767K+TQsq09FnBRCknEpVLBPm7dO+SVjo7PmSRGD4s3hWv8A4YYIQHIaZyZJWHJpH3Yj80bKo7lVR3VUcCsUldGjUCztMx26jk7gFHn8wo1Ip7yZG3ypppp8shkdmWXI/O60UUUUpLRRRRQhQeM8KW4j0ElWBDRyL60br6si57x4ciCQdiRWe9Kuj8l0flEKiLitpjrEXlMu+iRM+srAHTn86Nt121CqvjXBzLpkjbq7iLPVyYyN8ao3X6cbYGV8gRggEdBr+bjsVJji02FjUiW/FpEeW5NtOq6HhYDTtnJiLEYzzIOSO/zOm/GbeG0SwtSGAILsCGGx1YLDYuWwTjljG2cC86ZdCVv+smgj6m/j/8AMWxI7fhIh2DasHS+wbGDpYEDLbPhrPMISVibOkmU9WEI56s8sY5c87VCLw6LMyQyHpx6tZpTSObGpri7PqtON4eLC4W8LOyqgLOThQoJJPdgDfNaXadMGQCz41E5AA0T85EB7ywz1g/OGTtghqi9H7a3yILGdevLgTSupSSSPbX8nPJRjVtsxAznvr56QI2vOJQ2sf0VAPgpftux9iBT7q47xTq4oQuZTA1ziXWHACqdXAP/AHWyk5odurLifQ51TrrZhc253Dx9ogeajw8R78UvVz4nPLwe8KWdy5yAzKQMb8kdfVc4wc4BwRyq9j6f2dySvEbVoZhs00IIOe/VGe0PfrqzG0Sxtli1a4WODXsVC3N31VNXqOItyH8B5k8gKaLfolBcDVZXcNx36GbQw8ioGr4hag33RS9TZoH08+wAy+3CZ+J3qJFbo6gOg/KqdSry7R8dwB7BsT7T8K6vxeY85H9xI/VXKWykX1o3X2qw/WK5dWfA/CiypZGnU6rvJfs4AkJcDlknI9h/jmvHUg+qc+R2b+De7fyrpBwuZ/Uikb2Ix/UKtrPoHeSf6nQPFyF+71vurl91Hyt2NKgIxsede4YWdgqqWY8gAST7AOdMs3DrK0/87fI5H+ph+cb2ciV+C+2qub0lYPU8JtOrZthIy9ZM3sXfHvLDyFMETiL47nQIDydh+ysk6NRWiCfiUoiTmsKnMsnlgcvd7ytUfFOktzxU/JbRBb2aDdc6VCj6UzjbHfpGd/rEZpR4+LgTt8rMhn21GQ5OO7BzjHhjanD0d8Zhlifh86qFkzpOANedypP1xzU+WO4ZhjHuwuFOIhGc6GxqA3lwHNDXcd7XQzl2qndGeiklv8/ZXcNwwGmSPACOOegSBiVO2xIHwqy4pbi+tZjZYiuGYC4QgJIxXIMLn6J578mxjO5pd6NcHnseLCIZMZVizclaLBxIe4EHHPk23fmq+9mmuuKTf0eWzKdOYyVDLpVXdj3KTk6j5Eb4rB/pJcVjM7ZA4hrXtfQoi9GvAoHaxsRXppMqBddHle4itLTM0+6yOD2GfOSF8EQZBY89zWt9H+jCwRmwt23ODfXK7HcZECHmHZTt3ohLbM6k8ui/RgWQNtaEPeMB8putOVgB3CKDsXxusfsd9tKl54ZwxLeMRxghRkkk5ZmJyzsx3ZmJJJO5Jr0D5DlEeYmtyeT/ADYcKhNNn0Gy7wQKiqiAKqgKqgYAAGAAO4AbV0oopKrIooooQiiiihCKKKKEKt4xwVZ9LBjHPHnq5lxqTPNSDs6HA1IdjgciAQi9KuiUd84S4VbXiGMJKuepucDuPMnH0D21/PUZOmVHv+HxzRmOVFdG5qwyPEHyIO4I3B3FSa4sNtUmuLTYX584VDJwi/U3kLAYZQw3GGwOsQ8nAGdtjv3HamPoTfRy3PELzGqQElF7+r7RGBz3CIvu86feKcEkWMxyR/L7Q/Qcg3EfmrsQJsd2Ssg+s52pDk9HrK7XHB7klkOGgc6JU7+rYOB4epIBy5mq+NwkeMa83lkc0Nu9KDrr0vYq6zEB2jtEp9Hj11xLfXHajhzM/gz5+biHtYrt4LV70FB4g84uoopIxly5TDh5GzgSghgMBtu4AUu9KuM3jYguk6rSdXViPqtTctZH0z58qvuEcWiteDSaJUNxMSCoYa1L9gZXmMICc+JpfiMM3QsNp7y1jMtkMF73Q9bOnA4VlVDcBhu5dPDlm1hjq6wr1apnAkEnrDO2xyfbVvHDxGAOLTiPXtEPnIo5WdkxscRyAhgPL2YqR6PLsR8OvWT8cgZtsasCL5s+wEP99V/oktWN27j1UiIPgSzLpH3E+6oS4yeFs5DvLDQAdqXE6+Y780K72SUEXurDhvTfjbw9chEsQ1doxw/R9bsjDHHkK4f/ABa4p1XW/M9Xr6vV1Y9bTq041Z5b8sVb2fSqO0CEEG2lu7lSw+iNSsrjH0QSfcc1z6WdG4YYAAQIJr2JyBsFV0KuAfq8yPAHyqMfi7hNkmiADj5CAdQCQ4H/ANh/AodNnZQ4OlfHLhFdZAiOcISIItZ8E6wam91VEFlfXt2bW7uZkfSWxIzsCBj1UDBTkZORtsanel6NluIOYjEWExyDBzqx4HHV/AVdcY4wFh4XdybS601HvKPGRL7RyPv86P8AyWIdBHLG1o6ocG0NWuAJbuSHba6Cl0NA2CWuE9COr4ottcLri0u4O6q6BTpbY7drGRnmDVs/CFs+NwiJQkcqHQByBMToRv8AnKD/AHqsuJ9IlMF7HJgXVssqK3IskhCLIvtBTUPEA9+0PjnSCBxw27MidZG6mRAQXCso6w6Bvsynu76z/wCpxuJfcoNOY6MgXRcWlzXAbeaxx6KSsrzg39J2ifKI/k94FJXONXdltOdXVsSNjuD9+UX/AA+W2lMcgKSIf8wykcx3girzgVheXF401isrHWxEp5AEnAd2yvq81JPsNPlt0KiSYNxCV+IXuARbR9oKO7VkgKu/Nyic9jW7gMPL4e4tc8GM6huttJ4Fk6e53+9rdI1m6ouGxcR4yiISIrVQBLNghZCOZP8AaH80YUHnjanno1wREj6nhwKQn8bfHBeXHMQ5GG7/AJzGhfohjnFzD0fecD5XoWIY02kX4kAchI2B1+Pq4VPzWwDTCq4GBsKm0Mjb04mhrd6CoySl/so/DuHRwRiOJdKDPiSSTkszHdmJySxJJJyak0UVxJRRRRQhFFFFCEUUUUIRRRRQhFFFFCEVXcT4BDOQzqRIowsqMY5V8hIpDY/N5HvBqxooQljiHB7jQUkWG/h+pMqxzD2OFMbn+7H7aR+MdAOGud2uOHOe6Zcw58pCTGfYsta/Xwipskcz9JU2vc3YrEbX0YcQtmE1jPDMMEAowGoHuKuCjD+8aicSt+LxxNCtl1KNnX8mhXtZGDloy3MbbYrYp+iNozahCqP9eLVC59rxFWPxrk/R1kBMd3doPAuko+M8bn764/pyOD5GNce5Hbb447JwxLuV+fLxJxbR2720qdXI76ijjOsKMYK7Y0+PfXefpBcSWS2bxsyqwKvpfUAvJOWCBkj2bd1N/SL0nX1pIyrIsgB5yRpn/kC1SL6eeIE402/+G389ML4XVmj2dmGuzru/ymf1PovsPF7q4hSG44fJdiP1G0To42xu6A6sgDPLON/GunEOi3FuIMpa1KIg0oh0woi+AV2z3Dfc7Dwps6HdL7y/fS9w0Q/2SQ//ALI3p4/qsD+NuLuXyM7RD4QCMUqNsMTs8cYB1rUkC96F0L5oC1E4k8BZZP6K5i3XcRvoINWMksGY4AAGW0LyAG2eVXvBOhNhHgwWs98/dJMOrg9uZAqsPsrJWgWHRu2hOqOCNX+vpBc+2Q5Y+81ZU0zPrKNB2GiU6Z7uUvxcEnkAE0ohiGwgtcoMfVM5Acj7Ajq24dwuKBNEMaxrnJCjGT3sTzYnvJyTUqikpKKKKKEIooooQiiiihCKKKKEL//Z"/>
          <p:cNvSpPr>
            <a:spLocks noChangeAspect="1" noChangeArrowheads="1"/>
          </p:cNvSpPr>
          <p:nvPr/>
        </p:nvSpPr>
        <p:spPr bwMode="auto">
          <a:xfrm>
            <a:off x="63500" y="-725488"/>
            <a:ext cx="137160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0" name="AutoShape 4" descr="data:image/jpeg;base64,/9j/4AAQSkZJRgABAQAAAQABAAD/2wCEAAkGBhQSERUUExQVFRMWGBwYGBcYFxgXGRgcGxkYGBgVHBYZGyYfFx4kHRkXHy8gJCcpLCwsGB4xNTAqNSYrLCkBCQoKDgwOGg8PGi0kHyQsLSwsLSwsLCwsLCksLCwuKiwpLCwqLC8sNCksLC8sLiwsKSksLCwsLCwsKSwsNCwsLP/AABEIAOwA1gMBIgACEQEDEQH/xAAcAAACAwEBAQEAAAAAAAAAAAAABgQFBwMCAQj/xABREAACAQMCAgYFBgoGCAQHAAABAgMABBESIQUxBhMiQVFhBzJxgZEUI0JScqEkM1Ric7GywdHSFRZTgpPhJUNjdJKitNMmNMLwFzWDlLPD8f/EABsBAAIDAQEBAAAAAAAAAAAAAAADAgQFAQYH/8QANREAAQQABQIFAwMDBAMBAAAAAQACAxEEEiExQRNRBSJhcZEjgaEy0fAUM7FSweHxFWKCBv/aAAwDAQACEQMRAD8A3GiiihCKKKKEIrLOnQVHupeqheTr4EDSQxykKbbUVHWKcDIBrU6yv0h+rd/71B/0prrd1XxTi2FxHZJn9MH+xtP/ALO2/wC1X1OMnI+YtD5fJLbfy2jq3llsIgiPbSu/VxszLNgEvGrnA7t2xjypfvJEaRjEpSMnsqTqIHgW76bQ7Lz/AFZWkfUJ17lbJ0e4Vw67gWVLO1GdmXqIsqw5qez/AP0EGrP+ptj+R2v+BF/LWUdCOk5s5snJhfAkHh4OB4j7xkeFbbHIGAIIIIyCNwQeRBpRC9M11hVP9TbH8jtf8CL+Wj+ptj+R2v8AgRfy1cUVxSVP/U2x/I7X/Ai/lo/qbY/kdr/gRfy1cUUIVP8A1NsfyO1/wIv5aP6m2P5Ha/4EX8tXFFCFT/1NsfyO1/wIv5aP6m2P5Ha/4EX8tXFc5p1QZYgDxNCLVX/U2x/I7X/Ai/lry3RCxAybS1A8TBF/LXy66R76YlLE7AkH7hzP3VDu2I3nbW/MR52Hm2OXsFNER5SHTDj/AIXifg/Dx6llat59REFOOeOxvjv7h418suEQwX1sY4Yome3uNXVxrHnt2pAOkDOMnn513tYC8iq3rHDP4Ko3WMDuztkezzqVef8AzG2/QXP7dpXJAG6Bdic51kq6ooopaciiiihCKKKKEIooooQiiiihCKyv0h+rd/71B/0prVKyv0herd/71B/0pqTd1Vxn9h3sudpfssUQtrfh7x9WmWkaISF9I6zUHkUg6s93LG9J3GJGaeQusaMW3WPGgbDZdJIx7CaZE44tssUCWMMokjjbU6l3lZ1Utg4+sWQAZwV91LvHLZI7mVI9kVyAM50+KZ79JyvupgWHIby67EX6e2i4RVpXo26UcrWU/oifiY/3j3jwrNYqmW7kEEEgg5BHMEciKgVvA0V+gdVGqs4HpPZY1Bh1SY7TFtKk+OACd+eNqrbj0l3TeqIk9ikn4sT+qo0rjIXvFhazqo1VjMnTu9P+vI9iRj/01IseP8Rl9SZ8fWIQL8dO/uroaTspugLRbiAte1VxuL1IxlmA/WfYOZpLseI3Kj5ycufsIAPYQua8ySZyWPtJP6yac2A8rOkxABpuqvLzpMTtGMfnHn7hUC3tZLhskk+LNyHl/kKo7bpPbCXTJ1jL4ouQT4c9RHsG9Ml7xrK6IuyuOeMH2Ad366YKGjB90t7HgZpdPRdJriO3GmLtSci53x5D+HxzUa1TSpnk337AP0m8T5D91ceH2XWNvso3Y/ur3eT9dIFXZR2VHl4/+/CpVx8lLu9fgK56Pw9lpG3Zzz8h/E5rndn/AEjbfoLn9u0qdHhQAOQGB7qr5jniFt+guf27SqbzZtXoxQpXtFFFRTEUUUUIRRRRQhFFFFCEUUUUIRWV+kP1bv8A3qD/AKU1pPE+KR28euRsDIAABZmY7KiqN3YnYKASazXp8GFu7yhYpLi4SRYCwaRUjhMeWxtnOCdOQNQGTzqTd1Vxn9h3suXCLG1e31tY3ZaKNGyHkAkLMoJjAPixfbuzSdxUL176I3iXVsj51L5HO+adOA2N1c20Zgnu4iD1eCxaLCoCHBypRO7AD0m8ZhkS4kWZtcobDNq1ZPjqPOmBYko8rDXbWhquUVS4qiRVLiqC3FJCZGK7WXAZZeQ0r9Y8vd3mucVXfBr7QdJ9U/cakyidU5s8kTSGKVY9G4o927beLcvcv8c1agV9qv4rdTL2YoZGP1tB0j2fWP3e2rflYFRuTEO1N+67X/EkhGXO/cBzPsH76Vb3iktywRQcE7IO/wAye/8AUK8f0VcSydtHDHmzgge3JH3CmnhnCUgXA3Y82PM/wHlS7dJ7K/UWEF/qf/j+fKj8G4CsPabDSePcvkP41YXd0saF25D7/ADzrqTjnSnfXTXcwjT1Adv3uf3f51MkMFBVY2uxLy6Q6Dc+iuuj3Fp5BIWbELHAXA59+G54xsfHNXnCrqNZQrOocjsqTgnu28fZUKCAIoVRhQMCkfi971szN3ZwvsHL+PvqD/K2uSmwxjEykjQDb/ZbJ1lQyc31t+guf27SkHgXTaSLCTZkj8ebr7/pDyO/n3U5NxFQ1veDL26JMkjp2ur6xoWDsvPSOrIYgZXIJGMkVCnmJ0btU20V4ilDKGUgqQCCDkEHcEEcxXuuIRRRRQhFFFFCEUUUUIRULi3Fkt49bZJJCoijLyOfVjRe8nB8gASSACR14hfpBG0sh0ogyTz9gAG5JOAANySAOdIHSnpT8iT5VOAb6VSttATkW8Z5lsfSOxdhzOEB0rmpNaXGgpNaXGgvHSrpYLAiafTLxFlPUwg5itVbbyJJ5F9mfGBpXYZQOLS3Nw8szl5GG5PtGAByUDuA2FVt7evNI0kjF5HOWY8yf/fd3V34T65+z+8VpiERxnumY2IMwknelqZYS2aNLf3CQIiIQtu6xqcBdGpSOswds70n8Y4eIJ3iDFghwGI0k5AOdPdz5VZ2nTq7jKYcMiII1jZQY8KBgldstsDq5/qqkurppJGkc5d2LMfEk5NUQCF5B8jH5a3sd/3K9xVbJwqQQ9cVxHkAE8znO4Hh3Z86l9B+GRTSt1m5QBlQ+qd8Enxxtt5098Ys+sgkQd6nHtG6/eBXm8f4yMNiGwAcjMT2Pb916qLD52F3ws5iqXFUSKpcVegVdNPAL0EaW9ccj4j+Iq2luce2k23cqQRsRV/BPrGe/vpsYznVV5Rl1C7SSEnJrzRX1BVokNCrbrnecL66MrrKZ7wAc+R8qg8I4MIA24ZifWAxsOQ/fVs8u1cqUwFxzFO6rgzpg6Kt4/e9XC2PWbsj38z8M0k0+8T4Qk6gMSGGdJHdnxHI8qTeI8LeFsONjyYcj/n5UmV1uWt4c+MMy35lErhw7plPw+7LxHKEL1kRPZcY/wCVvBhuPMbV3pa47+OPsH6qbhmhzyD2WoQCKK3Ho/x2PqvlNnl7Qn5+2Ay9sx3Z40Hd3tGNiO0m+VZ1t7hZEV0YMjAMrKchgRkEEcwRX5h6K9KZbCcSxHI5OhPZkX6p8PI9x94O3cF45EiLdQNmwnb5xe+1lY9psfRjLHtjkpIcdlmIhPAYzY2WdNFkOmydKKKKrJCKKKKEIooqm6R3b4S3iYrNcEqGHOOMYMs3kVUgL+e6UIVLxrjsfbu5j+CWjERL/b3AJUuPEI2UXu1a2+iprCOPcckvJ3nlOXc8u5R9FF8AB/HmTTN6UOkiyzLaQYW1tPm0UHYuo0sfML6g9jH6VJNa2GhyNzHcrRgjyizuip3CfXP2f3ioNM/Dei8i2fy1+yjuI4x3vsxZ/IApgeO/hu2YgMNpHiRAwr/ZPvRrpZN1ZgmmjtiI4+oeSIY0jY88asrpwfKlLpJfLNdzSJujOSpxjI5A47s4z76beF8Rs7azjS4uDcEkS9Qiq4GpB802vKrg7nBU5pI4hOjyu0SdXGWyqZzpHhmsoLyErjlY0uvUe/7KbwDiPUTpJ3A4b7J2b7t/dWtA1i8Vad0Q4j1tsoJ7UfYPsHqn4be4147/APS4W2txA40Ptx+f8r1eDfqWpT4na9XPIncGOPYdx9xFfYozjONgQM+ZzgfcaueltiTNGyjJkGnHiQdvuI+FWV1wgR2ZQble2T4kcz8Mj2VoR+LMbBAXaufQ/wBiflLMBLneiXYqsLObSfLvqviqXFW8DRsKsRYoq4LbZr4JKiK5xUmBds+NPsyGlQe0sNLrXwmvtcLmXG1PccrVBdOtrnOqupVgCp5g1w62jrapID61CV+McHMJyN4zyPePI/xpI47+OPsH6q12QhgQRkHYg1m3TXgLwSLJg9TKOw3muzIfAjn5g58cWcLpJ9l6DA4zq+R+/wDlLdNXo/6Y/IZysnatZuzMhGRg7dZp78Z3HeuR4Uq02cJ6CtJYzXUrdWAhaIHYNjcsxPIHdV8Sc8sZs4vEQwMBmNAkAe57LRcA4UVtvALjqX+Ss2qMr1lrJnOuLbMer6TR5UZ70ZDuQxphrG/Rrxxrq2NmXC3Nt89aO35v+rPfp7RQj6kjDurWOD8TFxCkoBXUN1PNGBKvG35ysGU+YNZsjDG4tKynsLHUVMooopagis56T9Juotbm/B+cmPya08kUsDIPtMJJM94EVN/Sm6ZbcrGcSzMsMZ7w0h06x9hdT/3DWReky+gkvorMyGG1tIhGCqmTSxUHGkHJAURr5YNNiALrOw1NC/wNSnQszOXpONWfDSlq9t1pMameUqpYlwGxpcdtRkbZA94Nc+LdE7C5hkubOdY9Cl3Q5KjAzgoe3Ge7vHgKIbQ3CLHIYOIIo0o8Ugiu0A5DTJjWB9Vs+2lHpHwYWsoRXZgVzh42jkUZ9V1Ix3cwSDisnCQNfMOnK5k27tczX97af0+gIbXFrSU7oD0SPELtYzkQp25W8F+qD3FjsPee6tY9KkarYxIgCosqKqgYAASQAAdwxUz0b9GvkVigYYmmxJJ4jI7Kf3V2x4lvGoXpWP4Gn6Zf2JK3ZpM7/QLC8TlzxuA2AUXg3G/mEhW6tBP1aFQ8eI0UBcq0n0pMdwxuDSL0lulku5nQgqXOCBgHGBqA7gSMjyNOVhaQR2kJv54Gzh1Qr1kvVMg0xBhiRMHfI2HLlSJxNojM5gDCLV2A3MDz3P66SFgzudlYD3Gl6/Gq8xUz9C+IdXPpPqyDT7+an9Y/vUsRVMgYggjYjcH99VMVA3EQuidyK/b4W6x2VwcFrTwglSRkqcjyJGM/A19dMgg8iMH31Uz8dHyQTD1mGAPzzsfgQT7qn8PuesiR/rKM+3kfvzXy+TDTRs6jtAHFvsRqtkPaTQ90ndXpYqeYJHwOKkRVK4nZE3JVR6+CPfzPxBrjJDoYqe44/wA6+mYbFMmYw3qWh1en/eiyXMLSVIjqYh2qHHUqKr0b8pSZGZwvdVU1xliamcSn0p5nb+NUvWU6V16BZcho0pfWUdZUTrKOspKXmUvrKZYOAx33DTBJ9IsVbG6OCdLj2feCR30n9ZT50Qf8FX7TftUXWoVvBvIksLGuifQrrL+SC5wpt93j75MHAA8U3BJ8CPHIbelWu6SaB0W2gUKYZZJFiDOh3BQtnQQcDs7aQfADp6Z+AECO/hyrD5qUqSpwdkbI9pQ/aXwpG/0ZDuxnvJOePxMefAk9s+7NUcbhXzYhuJzE0PK0NvKQQSbzNaL0/UdRprx6uN+docokTnh9zDNDPFM6HUeqLEDGxQsQMhlJG3ia3bgt+guFaM/g98gnj8pVUdYvkXj0tjxilPfWS2UUXELe5CWccDQprjkjyBkbmJ2PrkgHn7dqvfRxxZpuHSxL2p7JxcwDvK5LGMfa+dQ+UtXRKZmODwc7DTrq9dR+nT+H3ScQy25uy2SiuVrcrIiuhyjqGU+IIyD8DRS1QVHxW5HyxC34u1gkuH8mbMcZ/wCAXNYr0ftLS9mlmvbnq5JJCwjzo1ajqJMjDA3OMA52rROmfENFnxSbO8kiWqn81VjVh/xST0h8Bu+Etbxx3MbLMAdUmlxklifWjJyACBuO6o4hz2YYlgfZNXGAXDm6PHtqr2GGhKb7lrfhyB7axeXbPWxqHHvmyzj4YpQ6Pq3F+MRtIgCZDum5ASIDs5PPLYB+2amTcJsoo5JrHiLxuiswQSDLEDIXSdLHJ276uvQfw/s3V027EiIH/nf4lk+FVPCII4xJP5nP/TmcHB2vBDiR21BTpXZWErUJJMmkv0pn8DT9Mv7ElNuqk/0on8ET9Mv7ElaYC83ij9F3sk+HoS7KrG5s01Kr6Xn0sAyhhlSuxwRVJe2nVSMhZH0nGpG1KfMN3imU8PsmVDdXTrcNGn4uPKRKI1EYfs5Y6AucHnn20ucRsTDM8ZIOlsZHJhzDDyIwffXQViuYGkEDnvfyOF8iqXFUSKpcVLXoVPjnYqFz2QSQPM4yfuFOPRG5zEyfVbI9jf5g0lRUwdFrnTMB3OCPfzH6vvrH8YwwlwbwBt5vjU/i1Zw78sg+E3mAa9eO0Bpz5ZzVLxuHEgb6w+8bfqxV9VfxqHMefqnPuOx/dXjfBsSYsYzMdD5fnb80tCdlsPyqmOpUVRYqlRV9JWUvHE7DrE29Zdx5+IpY6ynaKl/pPwrT88g2PrjwP1vf3+ftrrTwqGMhsdRv3VR1lHWVF6yjrKYsrMpXWVoPQ1/wRftN+1WadZWi9CW/BF+0/wC1XFcwbvqfZXXEuHLcwS27+rKhX2EjZvaDg+6sU6LrYQK4vIi93HKydXpeTOnbaMdnY5G/hW4I+CDWVdKuJPwzi9w0UXWfKo0cLkjcnBPZBJ7Svt+dSMTG+WB8bLvQgNdkutxm7Vv7L0uDfu1euJ8YvbqFoLSxeGJwVLSBY+yRghVOFXI78mqP0eSyWHGEhl7JfMLgHI7YDJv39oJ8avZ+J8UurUNFG0EvWlSoUJmMoCrgzb7NkZGOYpH47aXVpcxyXLEzdmUNr1nsNtlvIry9lUvBaYXQfTbd+Vri5+Yckk6iuyvkWCF+gOiXYieD8mleIfY2khHuikjHuornw2YfLpdPq3FvFMvmVLo5/wCEwUVeWQs69Il3/oiH/b3k0vtBkuHH3Mnwqj6H9ErG4AL3LPJjJhA6tvZvlpP7tTvSQf8ARnCR4xFvikR/9RqO/ofnG6zxHv3Dr+oGo42eKLDNY+cxF10QLut+P8EH1WlB+gLl0m4/ZxQy2ltaNGzAKzuuhhhg30syNy78Vofovter4TCe+R3c/wDGyj7lWs66V8EvobX8KkiliVlCsSWlXOcKrsgbSe8EnlWqdEU08Msh/sVPxAb99cwAiGG+k7NbtTmLrNb2a9NOErGGo1baqUfScfwRP0q/sSU1aqUvSYfwRP0q/svVulgYk/Sd7LxwKIm2iNwvDzNoHU/KCBIUx2NQxuMY0+WKQOKmQzy9d+N1tr+1k55d2aZLzgTTxW8i2d0ZCsYlIwEdFjVFMZ3IJVVOSO+l7jcjtcSGRDG+rdDnK4AAXfc4GN++ohZcpNNB4I+/vpuuMVS4qiRVLiqC3VLiqdaSlWVhzUg/DeoMVS4q4QHCipBNPGOMgjRGeY7RHn9Efv8AhVrbt1sQz9JcH28j99JkVM/R6bKFfA/cf8wa8h4r4azC4Nph3YbvnXn5pX4ZS+Q5uVzitPmSx56vuGx+/PwrzFV0yAgjuP76p1XBx4Vf8F8Qdi+pn3ux7Hj7UoTxZKpSoqkiMMCrDIIwQe8HmKjRVLirfVdZ3x/hRtpdO5Rt0PiPD2jl8D31WdbWpcY4OtzCYzseat9Vu4+zuPlWT3cTROyONLqcEedNabXn8ZB0XWNj/KXbra0roM34Gv2n/aNZV1taf0Cf8CX7T/tGpIwJ+p9ky6qQfSzeNbT2F4gBdRImDnB2XAON/pPT1qpI9NC/gNs/es+B70kP7hXWsa85HCwbBHcEL0eEP1Al7hvHeLX5+Z0wxd8gQKo9jNqZj9n7qrfSDwbqFh6y6e4uCWD63yVGARpjySi5z7dqYbr0hwToqxXJtDtq1QF/7qsrEIO7OPhSl0t4Uryz3UM9vJGz69KyfODUR/qyAdie7urC8OEjcW0vjELRdNDDZOwDnkC7uxR41WwtItukHUWnDbo/krwn2/Mf9pqKVePS/wDhuxYcxOy/fcfyiitaTR5Hqst48xX30jD/AEbwg+EOD7khH7jVdZy3DcQluUt7po3MpUCNh66MqE57IxkHn3VeekS1I4TanvhuZofZpeZB/wDjFW/A+I8QuYutk6i3Vl+aBVmZ2YdgnU+FUkjuye4DnVLxTEGDDtdTSCHNOY1vWgABJuuNqV6A/TCR+I8PuoeGMtysoJuIyNbasKEcfWJGWPLFa10XkzwyxP8AsFHwVR+6s842L5+HXLX5VcNF1S4QHIkwxGjuIO2fCnT0e3OvhFse9C6H3O2PuxT8BI6WJ7nFpOc3k1b+kbH8H1ScaPp/dX2qlT0kn8FX9Kv7L0z6qVfSOfwVf0q/svV6l57En6TvZeLW/SK1jSQ38cbRo3ypZGZQQFPVoFJVF5juO2CKSONX4nuJJVzpZsjO5wNlye84Az55p14JxWCytowi3NxK2JWCh44wzIAULAdtR7GBNJHFroyzyOYxEWbOgDAXyxSwqEztGC+2n/Oy5xVLiqJFUuKoLbUuKpcVRIqlxUKSlxVc8Dn0yb8iCPhv+6qaKpcVV8TA3EROidsRX89lNjsrgVfRcVy5z6h2Hl516u0w+fHequOpyS5UA93L2eFZ8fhzMNO2WAUKyuHpwfewL77+7jKXtId7qRFUuKokVS4q1kpS4qWOn3Rjro+viHzsY7QH00H6yvP2Z8BTPFUuKgGkuWJsrCxy/P2qtT6AN+BJ9p/2qWvSD0U+TyddGPmZDyHJH5lfIHcj3juFMXQI/gSfaf8Aaqw3VYeGjdFOWO7Jl1Umemd/9H248Z8/BJP4036qR/TEpk/o+2X1pGY482KIv7RpjCA4E8a/hegwesoSMOl84UBre2YAADXbKTgDA376k3UaXXD5bg28cEkEiAPEpRZA50spTOMjIOR5U+3fFeJwjAs4ZVG3zczch+a2D91I3TbpbdTosMtu1ugbJBD5YjluwGw3OB+6vP4Od2JlZ0ImM8wJc2UHQGyMo18w017rbVnx9P8Aw1YjvNwx++5/iKKYDwEz8O4bbDmYHnPu6r/vUVqy6vJ9VlvPmPupHTiw1cP4jH3wXKzqPzZBHKx+LzfA1nN/LczWltK02FEgghiXKnMaqBKCObZ2JO42xzxW28WsQ128Tepe2rRH7UROPeUnc/8A0/Kse6MdI4bbEF3AztBKzRMoBZH5OukkZ7S5HPfu2FRkL2xB8bM5abrS6II0v1q61q1awx8pCaeO8ASVYbS5vpmuZN48gaCwBG6KoBHMAs2fA91dPQ3eZtbu2PrRSCQDyYaWx74/+aqieG/vL0XUNv1KqmiMz4XSCG7ennqyxIwCBtzqN0JZuGcZWCZgRIBE5GcHrArI2/5+ke81S8I8jDA6QF2UOLRl8rrObRooCi3SzraZMzPGQtS1UrekQ/gq/pV/Zemm5i0MV8D93d91KnpBP4Mv6UfsvWzwvK4n+24L7wzpVGIY4BfyxydWnzhiQxR4C5iA06mIGRqJI2pM6Q3wmupZFJKs+xOxYDADEd2cZx3ZrnwSzWa5hibOl5FQ42OGYA4Pvq24d0aSS7uY2ZhDbda7Y9cpGxAUHGMnbfHupNALOMkkzWj19ePuqONxUmOdfEVe2XQ9LmO3lhLRrLMYXVyHKkBm1KwVdXZU7Y5nnzxWX9nBmRIknDRPp1Eq6sNRUlsKvVHbI5g8vOuUFcOKmaLIHpvryvkd2n1hUmO/j+uKtuP9DbeEXODJEIAuiR3VllZk1mILpBDbjkT4mq/i/RERWKzr1nWIVE4YYUa1DKV23ALBSd98+FFBTdiJ235Rp7r3HxOL661Jj4vD/aL99d+kPQm3hSQjrUCQrIsjupV3Jb5jTpB1EAEYPuqn6LcAjnhuZHV3aEIVRZFj1aiwILMpA5VyhuunEzteGEC/vwrqPjkH9qv3/wAKkx9ILf8AtU+/+FQeH9Cbd754usd4FCjUhBYO4JCM6grsFbJ5chUfhvQ9eruesjlllhnEQSNwmoEgE7qe7teyigujE4j/AEjnvwr+PpJbf2yff/CpMfSi1/t0+/8AhS/w/oTbtezxGSR4I9CBkxq6yRgAjEAjs4fJ7sd1LF1wgxXZt3z2ZQhPLILABh7QQffRlCi/GTsFlo3pahH0stPyiP7/AOFSY+mNn+UR/f8AwpJ4h0QgaW7hh6xZLZOsBZldZFCqxGAoKHfbmPZXGToWv9HGca+vRVkdSOx1b5IxtuQuGO+24ooKZxWIBPlGl9+N0+X3SXh88TRSXEZRxgjJ9xG2xBwQfEVV9FIFjt9Cusih30uvJhq2Pl5juNUb9Crfq0J6yNTapO05derR25RlCoznuw2asegx/A0+0/7VMjGui51HvkGcAGuEyoMkDxOKzj0g2rX/ABkW0bhTFEFDHJAIUynlv9JR7q0m1mWMPM5xHEhdj4AAn9QPwrHOBLbXUlxcX0jxNLKTG4Loqscsw63BTI1KMHuFRxEphifILsChQzGzzXNbn0W34ezd6ZLDg3ErS3uAJDNJ82IQH6wL2iZG0y4x2cDHnSf0p47e3HVW91HocNlRoaMsW7AJBOD3jI8TTqvAL+Nddlf9fH3LKQ4PkH7QP/LVD0f6+/41CLgLrhbthPVAhJbuJG74GxxvWL4RllxDpj0n15rALXg0BWUgUDXza1CaBK1nhlqFvdA9W1tI4h7ZHOR/wwRn3iiu/Rft/KJ/7adyv2IsQJ7j1RcfborUWQvvS1SsKzqCWtnE+3MooKzDzJiaUAeOKy3pfM/DeLtPDGJVuo9SDfBZyobBAyTrAbA59Z51tjLkYO4NZb0x6PGWwkgGev4a2qI/Sa3IyhB78INOe9rc1NrWSXHILa4UQnQPyuUGGx4ndAvczizh5lY8K+PM5yv95vdS50r4Jai366ykMjQSBZn1MzHX6j6jscMMZXbteVWN7wyfjEEM0U67KEmhdmCrIOcgVQR2hg7j2HnXrivB4+GcMmieQPPc6RgbDsnmqnfCjJLHmSOW1efw0vRlY0PAkzhvSY2gBdOzHd1Nsgk9iNFpJ74HxsX1lFcj8YB1cwHc67E+WdiPJhVF06iZrdQoLHrBsAT9F/Ckv0YdLRZ3JjlP4NcYR88lbkknkN8HyOfo1rV7bGNyp9x8R41617MpLfhee8Qw1E9isjsopopEkSNwyMGXKMdwcjbG9Wa8auhN1ywhXOrUVgwJA/rBxjtA1oWujXS+msduGLdA4rN5OJXXzQSNo1hbXGqRsFViclu1ksfaTttyrpccWuWWRRCE64gylImBkIOoZzkDffC4rRNdGujprv8ATn/WVn1zx68kMutCwmKl1MJxlAArAY7JwBuOeK5Jxe8AmBEjLOCJAyMw3JOQCOyck4xyrRtdGujphHQdvnKQL3pFezB1kQssiKjDqdsIWKkbbMCx39nhUC0muI4pYlRtEwUODGSTpJIwcbczWna6NdHTQcOSbLyswtprmNAiLIgD9Z2VYEsAAMkDcDGw5bnxqwn6RXr9YdLAyOkjFYiDqj06GBxt6q/Cn/XRro6aBhyBQeVnF3xS7kYtpdCz9YxjRky2AuTpG/L4knvrxxK9uZ5xPJG3WDTuIiAdPIkAb93wrStdGujprhw5O7ykC76RXkglzHpMwxKyQaWcctJYDOMbV4i47eiSR8OTKpRlMZKaTgaQmMKMAAY7q0LXRro6YUjA4m85Wenjl4RgoSvUiAqYiQY19UEY3IycNz3pq6GIVtFDAg6m2IIPPwNXGuu8UyRRvcTHTDCNRPiRyUeJzjbvJA767ly6psMDs41JS16UeKmK1isY957pgWUc9GQAv95sD+69UnQfiskZ/o64tQFAdmLDAC7szyK2VcZwNQPhzqma4nurhuJyTx2qlyImk7XqjAjRADrCjYnHPPfVtwz0oRTIYb6PAdSjPHnSQdiCoOpc/mk+ysbxVsk8Riij6gG9E5mv11Gwdl7A3e9L1sMfTYGhfL7g1r1Ml5w67MHVjUyqzY8l07MhJwADkHI2rv6MLR4bS6vRvNKRbwZ75HYDPmDI0efsNShx7gcIuo4rGXrxNp0jY4LNhU1jn3HcAjvra+CcGVJbe1TeKwjDOfrTyKQvvCtJIR/tYzVvDM6WHvO52bbMKcGjhx3Ovf7KGIdTa7pl4ZYLBDHEnqxoqDxwoAyfPavlSqK6s9FUPSNOpdLxRtECk4H0oGILNjvMZAk+yJAPWq+r4RmhCwLpJwD+juInTcSW1tMC8csYZuzzMWFIzgnA57FT31IseE21yBLEk9/IXEbmeYx6Nsq7hctoxnvPLHPanfjvRZZom4dIQuAZLCQ/RC87cn8zOMd8ZXGSjEJvQ+9i4fbXOtT8tWXqmiPrM24ijUDmpOokjz8s1vEi/o9aLN1NG0NLs15iKdX/ANVYHqtKGTO31UP0j8It0eCG3jAuSO0kS7FT6uVGSWJzjmcZz3UxejbpiLqJbG4bE6D5hz9NQPxZ/OAHvA8V342dunDo3vr067yXPZ2yCR+KTw2xluQAxyHaV+ORC5tRxKJeplWXRMEJA1ZUrMp5g5K58znmMlXhmM8jYHW5gOUSk6GQ2SBepbwD7d1KSMSNylanKhUlWGCOYrzqqk6F9O04giwXLBLwDCPyWby8m8u/mO8DzxTj7wO0ckDLIPFtiO5gQNx7K3i7Lo7QrAdg5Q/KBatru/SJdTsFH3nyA76WuJdLWYFYgVB+kT2vcO6qa+vmmfU537h3AeAqPVd0pOy04MAxgBfqfwrjhPSOSNx1jM8Z557RHmCd/dTjBcq6hlOVO4NZtV1wTpB1I0OCUzkEcxnnseY767HJWhUMZg84zxjVOeqjVUC14tFJgI4JPdyPwNStVWRR2WI4OaacKXXVXK5vFjXU7BR4n9XnUTinExDGWO55KPE/wpMvuKSTY1tkDkAAAM0t7w1XMNhHTanQfzZTOIcemMrMrsq57IB209xxyOa9J0guMhw+oAbrgY88gDv8aqpGGwHIDH3kn9deAarZj3W2II8oGUfCb7PpfGxAdSme/OR/EVeJKGGQQR4g5/VWbPKTz388DPx5mrXo70eluWOg9XGvrynZVHM77ZOO744FMEpG6pS+Hs3aa/KfrK0MjYGwG7N3AeNZh6TOnAumFtbn8FiPMf61x9PzUb48ck+GLLpF0pNzp4ZwzU0bHEkxJJl+sdXdH4nv5AY2ZJ41wpFmeO2LzLEnzj4yNS7SOMDZAcDf406ORglDX71ddhtZ7Xx9/VNwmEEXmdumzpB0Ua6s7Sa0w6xwKhjXn4sVzzOrUCOeR31RdHOHvEt1JPGUhFu6EyIQS7jEapqGdWrw7s1D4B0vuLPIicaCclGGpc7b42IOw5GruwmvOOXMcDtiJTqfQuEjXkX7yWPIZJ3PcM1nR4XGxB2HeWmKyc2uYAm6qqJ7H767K+TQsq09FnBRCknEpVLBPm7dO+SVjo7PmSRGD4s3hWv8A4YYIQHIaZyZJWHJpH3Yj80bKo7lVR3VUcCsUldGjUCztMx26jk7gFHn8wo1Ip7yZG3ypppp8shkdmWXI/O60UUUUpLRRRRQhQeM8KW4j0ElWBDRyL60br6si57x4ciCQdiRWe9Kuj8l0flEKiLitpjrEXlMu+iRM+srAHTn86Nt121CqvjXBzLpkjbq7iLPVyYyN8ao3X6cbYGV8gRggEdBr+bjsVJji02FjUiW/FpEeW5NtOq6HhYDTtnJiLEYzzIOSO/zOm/GbeG0SwtSGAILsCGGx1YLDYuWwTjljG2cC86ZdCVv+smgj6m/j/8AMWxI7fhIh2DasHS+wbGDpYEDLbPhrPMISVibOkmU9WEI56s8sY5c87VCLw6LMyQyHpx6tZpTSObGpri7PqtON4eLC4W8LOyqgLOThQoJJPdgDfNaXadMGQCz41E5AA0T85EB7ywz1g/OGTtghqi9H7a3yILGdevLgTSupSSSPbX8nPJRjVtsxAznvr56QI2vOJQ2sf0VAPgpftux9iBT7q47xTq4oQuZTA1ziXWHACqdXAP/AHWyk5odurLifQ51TrrZhc253Dx9ogeajw8R78UvVz4nPLwe8KWdy5yAzKQMb8kdfVc4wc4BwRyq9j6f2dySvEbVoZhs00IIOe/VGe0PfrqzG0Sxtli1a4WODXsVC3N31VNXqOItyH8B5k8gKaLfolBcDVZXcNx36GbQw8ioGr4hag33RS9TZoH08+wAy+3CZ+J3qJFbo6gOg/KqdSry7R8dwB7BsT7T8K6vxeY85H9xI/VXKWykX1o3X2qw/WK5dWfA/CiypZGnU6rvJfs4AkJcDlknI9h/jmvHUg+qc+R2b+De7fyrpBwuZ/Uikb2Ix/UKtrPoHeSf6nQPFyF+71vurl91Hyt2NKgIxsede4YWdgqqWY8gAST7AOdMs3DrK0/87fI5H+ph+cb2ciV+C+2qub0lYPU8JtOrZthIy9ZM3sXfHvLDyFMETiL47nQIDydh+ysk6NRWiCfiUoiTmsKnMsnlgcvd7ytUfFOktzxU/JbRBb2aDdc6VCj6UzjbHfpGd/rEZpR4+LgTt8rMhn21GQ5OO7BzjHhjanD0d8Zhlifh86qFkzpOANedypP1xzU+WO4ZhjHuwuFOIhGc6GxqA3lwHNDXcd7XQzl2qndGeiklv8/ZXcNwwGmSPACOOegSBiVO2xIHwqy4pbi+tZjZYiuGYC4QgJIxXIMLn6J578mxjO5pd6NcHnseLCIZMZVizclaLBxIe4EHHPk23fmq+9mmuuKTf0eWzKdOYyVDLpVXdj3KTk6j5Eb4rB/pJcVjM7ZA4hrXtfQoi9GvAoHaxsRXppMqBddHle4itLTM0+6yOD2GfOSF8EQZBY89zWt9H+jCwRmwt23ODfXK7HcZECHmHZTt3ohLbM6k8ui/RgWQNtaEPeMB8putOVgB3CKDsXxusfsd9tKl54ZwxLeMRxghRkkk5ZmJyzsx3ZmJJJO5Jr0D5DlEeYmtyeT/ADYcKhNNn0Gy7wQKiqiAKqgKqgYAAGAAO4AbV0oopKrIooooQiiiihCKKKKEKt4xwVZ9LBjHPHnq5lxqTPNSDs6HA1IdjgciAQi9KuiUd84S4VbXiGMJKuepucDuPMnH0D21/PUZOmVHv+HxzRmOVFdG5qwyPEHyIO4I3B3FSa4sNtUmuLTYX584VDJwi/U3kLAYZQw3GGwOsQ8nAGdtjv3HamPoTfRy3PELzGqQElF7+r7RGBz3CIvu86feKcEkWMxyR/L7Q/Qcg3EfmrsQJsd2Ssg+s52pDk9HrK7XHB7klkOGgc6JU7+rYOB4epIBy5mq+NwkeMa83lkc0Nu9KDrr0vYq6zEB2jtEp9Hj11xLfXHajhzM/gz5+biHtYrt4LV70FB4g84uoopIxly5TDh5GzgSghgMBtu4AUu9KuM3jYguk6rSdXViPqtTctZH0z58qvuEcWiteDSaJUNxMSCoYa1L9gZXmMICc+JpfiMM3QsNp7y1jMtkMF73Q9bOnA4VlVDcBhu5dPDlm1hjq6wr1apnAkEnrDO2xyfbVvHDxGAOLTiPXtEPnIo5WdkxscRyAhgPL2YqR6PLsR8OvWT8cgZtsasCL5s+wEP99V/oktWN27j1UiIPgSzLpH3E+6oS4yeFs5DvLDQAdqXE6+Y780K72SUEXurDhvTfjbw9chEsQ1doxw/R9bsjDHHkK4f/ABa4p1XW/M9Xr6vV1Y9bTq041Z5b8sVb2fSqO0CEEG2lu7lSw+iNSsrjH0QSfcc1z6WdG4YYAAQIJr2JyBsFV0KuAfq8yPAHyqMfi7hNkmiADj5CAdQCQ4H/ANh/AodNnZQ4OlfHLhFdZAiOcISIItZ8E6wam91VEFlfXt2bW7uZkfSWxIzsCBj1UDBTkZORtsanel6NluIOYjEWExyDBzqx4HHV/AVdcY4wFh4XdybS601HvKPGRL7RyPv86P8AyWIdBHLG1o6ocG0NWuAJbuSHba6Cl0NA2CWuE9COr4ottcLri0u4O6q6BTpbY7drGRnmDVs/CFs+NwiJQkcqHQByBMToRv8AnKD/AHqsuJ9IlMF7HJgXVssqK3IskhCLIvtBTUPEA9+0PjnSCBxw27MidZG6mRAQXCso6w6Bvsynu76z/wCpxuJfcoNOY6MgXRcWlzXAbeaxx6KSsrzg39J2ifKI/k94FJXONXdltOdXVsSNjuD9+UX/AA+W2lMcgKSIf8wykcx3girzgVheXF401isrHWxEp5AEnAd2yvq81JPsNPlt0KiSYNxCV+IXuARbR9oKO7VkgKu/Nyic9jW7gMPL4e4tc8GM6huttJ4Fk6e53+9rdI1m6ouGxcR4yiISIrVQBLNghZCOZP8AaH80YUHnjanno1wREj6nhwKQn8bfHBeXHMQ5GG7/AJzGhfohjnFzD0fecD5XoWIY02kX4kAchI2B1+Pq4VPzWwDTCq4GBsKm0Mjb04mhrd6CoySl/so/DuHRwRiOJdKDPiSSTkszHdmJySxJJJyak0UVxJRRRRQhFFFFCEUUUUIRRRRQhFFFFCEVXcT4BDOQzqRIowsqMY5V8hIpDY/N5HvBqxooQljiHB7jQUkWG/h+pMqxzD2OFMbn+7H7aR+MdAOGud2uOHOe6Zcw58pCTGfYsta/Xwipskcz9JU2vc3YrEbX0YcQtmE1jPDMMEAowGoHuKuCjD+8aicSt+LxxNCtl1KNnX8mhXtZGDloy3MbbYrYp+iNozahCqP9eLVC59rxFWPxrk/R1kBMd3doPAuko+M8bn764/pyOD5GNce5Hbb447JwxLuV+fLxJxbR2720qdXI76ijjOsKMYK7Y0+PfXefpBcSWS2bxsyqwKvpfUAvJOWCBkj2bd1N/SL0nX1pIyrIsgB5yRpn/kC1SL6eeIE402/+G389ML4XVmj2dmGuzru/ymf1PovsPF7q4hSG44fJdiP1G0To42xu6A6sgDPLON/GunEOi3FuIMpa1KIg0oh0woi+AV2z3Dfc7Dwps6HdL7y/fS9w0Q/2SQ//ALI3p4/qsD+NuLuXyM7RD4QCMUqNsMTs8cYB1rUkC96F0L5oC1E4k8BZZP6K5i3XcRvoINWMksGY4AAGW0LyAG2eVXvBOhNhHgwWs98/dJMOrg9uZAqsPsrJWgWHRu2hOqOCNX+vpBc+2Q5Y+81ZU0zPrKNB2GiU6Z7uUvxcEnkAE0ohiGwgtcoMfVM5Acj7Ajq24dwuKBNEMaxrnJCjGT3sTzYnvJyTUqikpKKKKKEIooooQiiiihCKKKKEL//Z"/>
          <p:cNvSpPr>
            <a:spLocks noChangeAspect="1" noChangeArrowheads="1"/>
          </p:cNvSpPr>
          <p:nvPr/>
        </p:nvSpPr>
        <p:spPr bwMode="auto">
          <a:xfrm>
            <a:off x="63500" y="-725488"/>
            <a:ext cx="137160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31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152400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s-MX" altLang="en-US" sz="3200" b="1" dirty="0">
                <a:solidFill>
                  <a:srgbClr val="682832"/>
                </a:solidFill>
                <a:latin typeface="Calibri" pitchFamily="34" charset="0"/>
              </a:rPr>
              <a:t>	</a:t>
            </a:r>
            <a:r>
              <a:rPr lang="es-MX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Problemas y limitantes</a:t>
            </a:r>
            <a:br>
              <a:rPr lang="es-MX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s-E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4339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70384"/>
            <a:ext cx="2664296" cy="211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859934" y="1371600"/>
            <a:ext cx="65421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682832"/>
              </a:buClr>
              <a:buFont typeface="Wingdings" pitchFamily="2" charset="2"/>
              <a:buChar char="§"/>
            </a:pPr>
            <a:r>
              <a:rPr lang="es-MX" altLang="en-US" sz="2400" dirty="0">
                <a:solidFill>
                  <a:srgbClr val="484A49"/>
                </a:solidFill>
                <a:latin typeface="Calibri" pitchFamily="34" charset="0"/>
              </a:rPr>
              <a:t>Desigualdades socioeconómicas; </a:t>
            </a:r>
          </a:p>
          <a:p>
            <a:pPr>
              <a:spcBef>
                <a:spcPct val="20000"/>
              </a:spcBef>
              <a:buClr>
                <a:srgbClr val="682832"/>
              </a:buClr>
              <a:buFont typeface="Wingdings" pitchFamily="2" charset="2"/>
              <a:buChar char="§"/>
            </a:pPr>
            <a:endParaRPr lang="es-MX" altLang="en-US" sz="2400" dirty="0">
              <a:solidFill>
                <a:srgbClr val="484A49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682832"/>
              </a:buClr>
              <a:buFont typeface="Wingdings" pitchFamily="2" charset="2"/>
              <a:buChar char="§"/>
            </a:pPr>
            <a:r>
              <a:rPr lang="es-MX" altLang="en-US" sz="2400" dirty="0">
                <a:solidFill>
                  <a:srgbClr val="484A49"/>
                </a:solidFill>
                <a:latin typeface="Calibri" pitchFamily="34" charset="0"/>
              </a:rPr>
              <a:t>Brechas digitales. </a:t>
            </a:r>
          </a:p>
          <a:p>
            <a:pPr>
              <a:spcBef>
                <a:spcPct val="20000"/>
              </a:spcBef>
              <a:buClr>
                <a:srgbClr val="682832"/>
              </a:buClr>
              <a:buFont typeface="Wingdings" pitchFamily="2" charset="2"/>
              <a:buChar char="§"/>
            </a:pPr>
            <a:endParaRPr lang="es-MX" altLang="en-US" sz="2400" dirty="0">
              <a:solidFill>
                <a:srgbClr val="484A49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682832"/>
              </a:buClr>
              <a:buFont typeface="Wingdings" pitchFamily="2" charset="2"/>
              <a:buChar char="§"/>
            </a:pPr>
            <a:r>
              <a:rPr lang="es-MX" altLang="en-US" sz="2400" dirty="0">
                <a:solidFill>
                  <a:srgbClr val="484A49"/>
                </a:solidFill>
                <a:latin typeface="Calibri" pitchFamily="34" charset="0"/>
              </a:rPr>
              <a:t>Cultura y concepción de</a:t>
            </a:r>
          </a:p>
          <a:p>
            <a:pPr>
              <a:spcBef>
                <a:spcPct val="20000"/>
              </a:spcBef>
              <a:buClr>
                <a:srgbClr val="682832"/>
              </a:buClr>
              <a:buFont typeface="Arial" pitchFamily="34" charset="0"/>
              <a:buNone/>
            </a:pPr>
            <a:r>
              <a:rPr lang="es-MX" altLang="en-US" sz="2400" dirty="0">
                <a:solidFill>
                  <a:srgbClr val="484A49"/>
                </a:solidFill>
                <a:latin typeface="Calibri" pitchFamily="34" charset="0"/>
              </a:rPr>
              <a:t>    lo educativo.</a:t>
            </a:r>
          </a:p>
          <a:p>
            <a:pPr>
              <a:spcBef>
                <a:spcPct val="20000"/>
              </a:spcBef>
              <a:buClr>
                <a:srgbClr val="682832"/>
              </a:buClr>
              <a:buFont typeface="Wingdings" pitchFamily="2" charset="2"/>
              <a:buChar char="§"/>
            </a:pPr>
            <a:endParaRPr lang="es-MX" altLang="en-US" sz="2400" dirty="0">
              <a:solidFill>
                <a:srgbClr val="484A49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682832"/>
              </a:buClr>
              <a:buFont typeface="Wingdings" pitchFamily="2" charset="2"/>
              <a:buChar char="§"/>
            </a:pPr>
            <a:r>
              <a:rPr lang="es-MX" altLang="en-US" sz="2400" dirty="0">
                <a:solidFill>
                  <a:srgbClr val="484A49"/>
                </a:solidFill>
                <a:latin typeface="Calibri" pitchFamily="34" charset="0"/>
              </a:rPr>
              <a:t>Fragmentación de políticas sociales y</a:t>
            </a:r>
          </a:p>
          <a:p>
            <a:pPr>
              <a:spcBef>
                <a:spcPct val="20000"/>
              </a:spcBef>
              <a:buClr>
                <a:srgbClr val="682832"/>
              </a:buClr>
              <a:buFont typeface="Wingdings" pitchFamily="2" charset="2"/>
              <a:buChar char="§"/>
            </a:pPr>
            <a:endParaRPr lang="es-MX" altLang="en-US" sz="2400" dirty="0">
              <a:solidFill>
                <a:srgbClr val="484A49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682832"/>
              </a:buClr>
              <a:buFont typeface="Wingdings" pitchFamily="2" charset="2"/>
              <a:buChar char="§"/>
            </a:pPr>
            <a:r>
              <a:rPr lang="es-MX" altLang="en-US" sz="2400" dirty="0">
                <a:solidFill>
                  <a:srgbClr val="484A49"/>
                </a:solidFill>
                <a:latin typeface="Calibri" pitchFamily="34" charset="0"/>
              </a:rPr>
              <a:t>Burocratismo de políticas educativas.</a:t>
            </a:r>
          </a:p>
        </p:txBody>
      </p:sp>
    </p:spTree>
    <p:extLst>
      <p:ext uri="{BB962C8B-B14F-4D97-AF65-F5344CB8AC3E}">
        <p14:creationId xmlns:p14="http://schemas.microsoft.com/office/powerpoint/2010/main" val="391156871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914400" y="-20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s-MX" altLang="en-US" sz="3200" dirty="0">
                <a:solidFill>
                  <a:schemeClr val="bg1"/>
                </a:solidFill>
                <a:latin typeface="Calibri" pitchFamily="34" charset="0"/>
              </a:rPr>
              <a:t>Organización comunitaria en red</a:t>
            </a:r>
            <a:endParaRPr lang="es-ES" alt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363" name="Straight Arrow Connector 13"/>
          <p:cNvCxnSpPr>
            <a:cxnSpLocks noChangeShapeType="1"/>
            <a:endCxn id="15368" idx="0"/>
          </p:cNvCxnSpPr>
          <p:nvPr/>
        </p:nvCxnSpPr>
        <p:spPr bwMode="auto">
          <a:xfrm>
            <a:off x="3665538" y="3598863"/>
            <a:ext cx="1587" cy="6429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4" name="Straight Arrow Connector 52"/>
          <p:cNvCxnSpPr>
            <a:cxnSpLocks noChangeShapeType="1"/>
            <a:endCxn id="19" idx="1"/>
          </p:cNvCxnSpPr>
          <p:nvPr/>
        </p:nvCxnSpPr>
        <p:spPr bwMode="auto">
          <a:xfrm>
            <a:off x="4881563" y="3298825"/>
            <a:ext cx="514350" cy="15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3"/>
          <p:cNvSpPr/>
          <p:nvPr/>
        </p:nvSpPr>
        <p:spPr>
          <a:xfrm>
            <a:off x="2523672" y="2740879"/>
            <a:ext cx="2357454" cy="107157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Comunidad en red</a:t>
            </a:r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2452688" y="4241800"/>
            <a:ext cx="2428875" cy="1323975"/>
          </a:xfrm>
          <a:prstGeom prst="rect">
            <a:avLst/>
          </a:prstGeom>
          <a:gradFill rotWithShape="1">
            <a:gsLst>
              <a:gs pos="0">
                <a:srgbClr val="FFECE2"/>
              </a:gs>
              <a:gs pos="64999">
                <a:srgbClr val="FFD0B8"/>
              </a:gs>
              <a:gs pos="100000">
                <a:srgbClr val="FFBD98"/>
              </a:gs>
            </a:gsLst>
            <a:lin ang="5400000" scaled="1"/>
          </a:gradFill>
          <a:ln w="9525">
            <a:solidFill>
              <a:srgbClr val="C0722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n-US" sz="2000">
                <a:solidFill>
                  <a:srgbClr val="484A49"/>
                </a:solidFill>
                <a:latin typeface="Calibri" pitchFamily="34" charset="0"/>
              </a:rPr>
              <a:t>Con un espacio físico equipado para acceso a sistemas de información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395913" y="2652713"/>
            <a:ext cx="1143000" cy="1323975"/>
          </a:xfrm>
          <a:prstGeom prst="rect">
            <a:avLst/>
          </a:prstGeom>
          <a:gradFill rotWithShape="1">
            <a:gsLst>
              <a:gs pos="0">
                <a:srgbClr val="FFECE2"/>
              </a:gs>
              <a:gs pos="64999">
                <a:srgbClr val="FFD0B8"/>
              </a:gs>
              <a:gs pos="100000">
                <a:srgbClr val="FFBD98"/>
              </a:gs>
            </a:gsLst>
            <a:lin ang="5400000" scaled="1"/>
          </a:gradFill>
          <a:ln w="9525">
            <a:solidFill>
              <a:srgbClr val="C0722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>
                <a:solidFill>
                  <a:srgbClr val="484A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Acceso a servicios y trámites</a:t>
            </a:r>
          </a:p>
        </p:txBody>
      </p:sp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7077075" y="2170113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 sz="2000">
                <a:solidFill>
                  <a:srgbClr val="484A49"/>
                </a:solidFill>
                <a:latin typeface="Calibri" pitchFamily="34" charset="0"/>
              </a:rPr>
              <a:t>Educación</a:t>
            </a:r>
          </a:p>
        </p:txBody>
      </p:sp>
      <p:sp>
        <p:nvSpPr>
          <p:cNvPr id="15371" name="TextBox 8"/>
          <p:cNvSpPr txBox="1">
            <a:spLocks noChangeArrowheads="1"/>
          </p:cNvSpPr>
          <p:nvPr/>
        </p:nvSpPr>
        <p:spPr bwMode="auto">
          <a:xfrm>
            <a:off x="7077075" y="2598738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 sz="2000">
                <a:solidFill>
                  <a:srgbClr val="484A49"/>
                </a:solidFill>
                <a:latin typeface="Calibri" pitchFamily="34" charset="0"/>
              </a:rPr>
              <a:t>Economía</a:t>
            </a:r>
          </a:p>
        </p:txBody>
      </p:sp>
      <p:sp>
        <p:nvSpPr>
          <p:cNvPr id="22" name="TextBox 9"/>
          <p:cNvSpPr txBox="1"/>
          <p:nvPr/>
        </p:nvSpPr>
        <p:spPr>
          <a:xfrm>
            <a:off x="7096125" y="3098800"/>
            <a:ext cx="1162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>
                <a:solidFill>
                  <a:srgbClr val="484A49"/>
                </a:solidFill>
                <a:latin typeface="+mn-lt"/>
                <a:ea typeface="ＭＳ Ｐゴシック" charset="0"/>
                <a:cs typeface="ＭＳ Ｐゴシック" charset="0"/>
              </a:rPr>
              <a:t>Gobierno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7280275" y="3598863"/>
            <a:ext cx="755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>
                <a:solidFill>
                  <a:srgbClr val="484A49"/>
                </a:solidFill>
                <a:latin typeface="+mn-lt"/>
                <a:ea typeface="ＭＳ Ｐゴシック" charset="0"/>
                <a:cs typeface="ＭＳ Ｐゴシック" charset="0"/>
              </a:rPr>
              <a:t>Salud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7164388" y="4098925"/>
            <a:ext cx="1093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dirty="0">
                <a:solidFill>
                  <a:srgbClr val="484A49"/>
                </a:solidFill>
                <a:latin typeface="+mn-lt"/>
                <a:ea typeface="ＭＳ Ｐゴシック" charset="0"/>
                <a:cs typeface="ＭＳ Ｐゴシック" charset="0"/>
              </a:rPr>
              <a:t>Cultura</a:t>
            </a:r>
          </a:p>
        </p:txBody>
      </p:sp>
      <p:cxnSp>
        <p:nvCxnSpPr>
          <p:cNvPr id="15375" name="Straight Arrow Connector 50"/>
          <p:cNvCxnSpPr>
            <a:cxnSpLocks noChangeShapeType="1"/>
            <a:stCxn id="19" idx="3"/>
            <a:endCxn id="22" idx="1"/>
          </p:cNvCxnSpPr>
          <p:nvPr/>
        </p:nvCxnSpPr>
        <p:spPr bwMode="auto">
          <a:xfrm flipV="1">
            <a:off x="6538913" y="3298825"/>
            <a:ext cx="557212" cy="15875"/>
          </a:xfrm>
          <a:prstGeom prst="straightConnector1">
            <a:avLst/>
          </a:prstGeom>
          <a:noFill/>
          <a:ln w="25400">
            <a:solidFill>
              <a:srgbClr val="C17529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76" name="Group 46"/>
          <p:cNvGrpSpPr>
            <a:grpSpLocks/>
          </p:cNvGrpSpPr>
          <p:nvPr/>
        </p:nvGrpSpPr>
        <p:grpSpPr bwMode="auto">
          <a:xfrm flipH="1">
            <a:off x="6738938" y="2312988"/>
            <a:ext cx="357187" cy="2001837"/>
            <a:chOff x="5929322" y="2143116"/>
            <a:chExt cx="357190" cy="2001852"/>
          </a:xfrm>
        </p:grpSpPr>
        <p:cxnSp>
          <p:nvCxnSpPr>
            <p:cNvPr id="15378" name="Straight Arrow Connector 29"/>
            <p:cNvCxnSpPr>
              <a:cxnSpLocks noChangeShapeType="1"/>
            </p:cNvCxnSpPr>
            <p:nvPr/>
          </p:nvCxnSpPr>
          <p:spPr bwMode="auto">
            <a:xfrm rot="10800000">
              <a:off x="5929322" y="2643182"/>
              <a:ext cx="357190" cy="1588"/>
            </a:xfrm>
            <a:prstGeom prst="straightConnector1">
              <a:avLst/>
            </a:prstGeom>
            <a:noFill/>
            <a:ln w="25400">
              <a:solidFill>
                <a:srgbClr val="C17529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9" name="Straight Arrow Connector 36"/>
            <p:cNvCxnSpPr>
              <a:cxnSpLocks noChangeShapeType="1"/>
            </p:cNvCxnSpPr>
            <p:nvPr/>
          </p:nvCxnSpPr>
          <p:spPr bwMode="auto">
            <a:xfrm rot="10800000">
              <a:off x="5929322" y="3571877"/>
              <a:ext cx="357190" cy="1587"/>
            </a:xfrm>
            <a:prstGeom prst="straightConnector1">
              <a:avLst/>
            </a:prstGeom>
            <a:noFill/>
            <a:ln w="25400">
              <a:solidFill>
                <a:srgbClr val="C17529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0" name="Straight Connector 40"/>
            <p:cNvCxnSpPr>
              <a:cxnSpLocks noChangeShapeType="1"/>
            </p:cNvCxnSpPr>
            <p:nvPr/>
          </p:nvCxnSpPr>
          <p:spPr bwMode="auto">
            <a:xfrm rot="5400000">
              <a:off x="5286380" y="3143248"/>
              <a:ext cx="2000265" cy="0"/>
            </a:xfrm>
            <a:prstGeom prst="line">
              <a:avLst/>
            </a:prstGeom>
            <a:noFill/>
            <a:ln w="25400">
              <a:solidFill>
                <a:srgbClr val="C17529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1" name="Straight Arrow Connector 43"/>
            <p:cNvCxnSpPr>
              <a:cxnSpLocks noChangeShapeType="1"/>
            </p:cNvCxnSpPr>
            <p:nvPr/>
          </p:nvCxnSpPr>
          <p:spPr bwMode="auto">
            <a:xfrm rot="10800000">
              <a:off x="5929322" y="4143381"/>
              <a:ext cx="357190" cy="1587"/>
            </a:xfrm>
            <a:prstGeom prst="straightConnector1">
              <a:avLst/>
            </a:prstGeom>
            <a:noFill/>
            <a:ln w="25400">
              <a:solidFill>
                <a:srgbClr val="C17529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2" name="Straight Arrow Connector 44"/>
            <p:cNvCxnSpPr>
              <a:cxnSpLocks noChangeShapeType="1"/>
            </p:cNvCxnSpPr>
            <p:nvPr/>
          </p:nvCxnSpPr>
          <p:spPr bwMode="auto">
            <a:xfrm rot="10800000">
              <a:off x="5929322" y="2143116"/>
              <a:ext cx="357190" cy="1587"/>
            </a:xfrm>
            <a:prstGeom prst="straightConnector1">
              <a:avLst/>
            </a:prstGeom>
            <a:noFill/>
            <a:ln w="25400">
              <a:solidFill>
                <a:srgbClr val="C17529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5377" name="Picture 14" descr="http://micampus.csf.itesm.mx/pas/media/rokgallery/3/3b2b798e-f121-439b-89ca-92b6f782010b/d9976d6e-b393-4e92-b803-6fe561bca02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2363"/>
            <a:ext cx="24384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60948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40170" y="11663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s-MX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 imprescindible</a:t>
            </a:r>
            <a:endParaRPr lang="es-ES" alt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1055688" y="16002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75"/>
              </a:spcBef>
              <a:buFont typeface="Arial" pitchFamily="34" charset="0"/>
              <a:buAutoNum type="arabicPeriod"/>
            </a:pPr>
            <a:r>
              <a:rPr lang="es-MX" altLang="en-US" sz="2600">
                <a:solidFill>
                  <a:srgbClr val="484A49"/>
                </a:solidFill>
                <a:latin typeface="Calibri" pitchFamily="34" charset="0"/>
              </a:rPr>
              <a:t>Políticas sociales integradas</a:t>
            </a:r>
          </a:p>
          <a:p>
            <a:pPr>
              <a:spcBef>
                <a:spcPts val="75"/>
              </a:spcBef>
              <a:buFont typeface="Arial" pitchFamily="34" charset="0"/>
              <a:buNone/>
            </a:pPr>
            <a:r>
              <a:rPr lang="es-MX" altLang="en-US" sz="2600">
                <a:solidFill>
                  <a:srgbClr val="484A49"/>
                </a:solidFill>
                <a:latin typeface="Calibri" pitchFamily="34" charset="0"/>
              </a:rPr>
              <a:t>      e integrales.</a:t>
            </a:r>
          </a:p>
          <a:p>
            <a:pPr>
              <a:spcBef>
                <a:spcPts val="75"/>
              </a:spcBef>
              <a:buFont typeface="Arial" pitchFamily="34" charset="0"/>
              <a:buAutoNum type="arabicPeriod"/>
            </a:pPr>
            <a:endParaRPr lang="es-MX" altLang="en-US" sz="2600">
              <a:solidFill>
                <a:srgbClr val="484A49"/>
              </a:solidFill>
              <a:latin typeface="Calibri" pitchFamily="34" charset="0"/>
            </a:endParaRPr>
          </a:p>
          <a:p>
            <a:pPr>
              <a:spcBef>
                <a:spcPts val="75"/>
              </a:spcBef>
              <a:buFont typeface="Arial" pitchFamily="34" charset="0"/>
              <a:buNone/>
            </a:pPr>
            <a:r>
              <a:rPr lang="es-MX" altLang="en-US" sz="2600">
                <a:solidFill>
                  <a:srgbClr val="484A49"/>
                </a:solidFill>
                <a:latin typeface="Calibri" pitchFamily="34" charset="0"/>
              </a:rPr>
              <a:t>2. Pagar deudas históricas de</a:t>
            </a:r>
          </a:p>
          <a:p>
            <a:pPr>
              <a:spcBef>
                <a:spcPts val="75"/>
              </a:spcBef>
              <a:buFont typeface="Arial" pitchFamily="34" charset="0"/>
              <a:buNone/>
            </a:pPr>
            <a:r>
              <a:rPr lang="es-MX" altLang="en-US" sz="2600">
                <a:solidFill>
                  <a:srgbClr val="484A49"/>
                </a:solidFill>
                <a:latin typeface="Calibri" pitchFamily="34" charset="0"/>
              </a:rPr>
              <a:t>     políticas injustas.</a:t>
            </a:r>
          </a:p>
          <a:p>
            <a:pPr>
              <a:spcBef>
                <a:spcPts val="75"/>
              </a:spcBef>
              <a:buFont typeface="Arial" pitchFamily="34" charset="0"/>
              <a:buNone/>
            </a:pPr>
            <a:endParaRPr lang="es-MX" altLang="en-US" sz="2600">
              <a:solidFill>
                <a:srgbClr val="484A49"/>
              </a:solidFill>
              <a:latin typeface="Calibri" pitchFamily="34" charset="0"/>
            </a:endParaRPr>
          </a:p>
          <a:p>
            <a:pPr>
              <a:spcBef>
                <a:spcPts val="75"/>
              </a:spcBef>
              <a:buFont typeface="Arial" pitchFamily="34" charset="0"/>
              <a:buNone/>
            </a:pPr>
            <a:r>
              <a:rPr lang="es-MX" altLang="en-US" sz="2600">
                <a:solidFill>
                  <a:srgbClr val="484A49"/>
                </a:solidFill>
                <a:latin typeface="Calibri" pitchFamily="34" charset="0"/>
              </a:rPr>
              <a:t>3. Ver más allá de los instrumentos tecnológicos</a:t>
            </a:r>
            <a:r>
              <a:rPr lang="es-MX" altLang="en-US" sz="2800">
                <a:latin typeface="Calibri" pitchFamily="34" charset="0"/>
              </a:rPr>
              <a:t>.</a:t>
            </a:r>
          </a:p>
        </p:txBody>
      </p:sp>
      <p:pic>
        <p:nvPicPr>
          <p:cNvPr id="18436" name="Picture 18" descr="http://www.civilia.es/diferentes/2004/6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79558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9931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53400" cy="990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</a:rPr>
              <a:t>Para el Desarrollo social incluyente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3327896"/>
          </a:xfrm>
        </p:spPr>
        <p:txBody>
          <a:bodyPr>
            <a:normAutofit fontScale="62500" lnSpcReduction="20000"/>
          </a:bodyPr>
          <a:lstStyle/>
          <a:p>
            <a:endParaRPr lang="es-MX" altLang="en-US" dirty="0"/>
          </a:p>
          <a:p>
            <a:r>
              <a:rPr lang="es-MX" altLang="en-US" sz="3400" dirty="0">
                <a:solidFill>
                  <a:srgbClr val="404040"/>
                </a:solidFill>
              </a:rPr>
              <a:t>La inclusión debe empezar por nosotros mismos, como personas e  instituciones.</a:t>
            </a:r>
          </a:p>
          <a:p>
            <a:endParaRPr lang="es-MX" altLang="en-US" sz="3400" dirty="0">
              <a:solidFill>
                <a:srgbClr val="404040"/>
              </a:solidFill>
            </a:endParaRPr>
          </a:p>
          <a:p>
            <a:r>
              <a:rPr lang="es-MX" altLang="en-US" sz="3400" dirty="0">
                <a:solidFill>
                  <a:srgbClr val="404040"/>
                </a:solidFill>
              </a:rPr>
              <a:t>Vivir la cotidianeidad comunitaria y desde ahí construir los proyectos de las Tecnologías de la Información y la Comunicación. </a:t>
            </a:r>
          </a:p>
          <a:p>
            <a:endParaRPr lang="es-MX" altLang="en-US" sz="3400" dirty="0">
              <a:solidFill>
                <a:srgbClr val="404040"/>
              </a:solidFill>
            </a:endParaRPr>
          </a:p>
          <a:p>
            <a:r>
              <a:rPr lang="es-MX" altLang="en-US" sz="3400" dirty="0">
                <a:solidFill>
                  <a:srgbClr val="404040"/>
                </a:solidFill>
              </a:rPr>
              <a:t>Más allá del derecho a Internet, establecer el derecho a la información, la comunicación y el conocimiento.</a:t>
            </a:r>
          </a:p>
          <a:p>
            <a:endParaRPr lang="es-MX" altLang="en-US" sz="3400" dirty="0">
              <a:solidFill>
                <a:srgbClr val="404040"/>
              </a:solidFill>
            </a:endParaRPr>
          </a:p>
        </p:txBody>
      </p:sp>
      <p:pic>
        <p:nvPicPr>
          <p:cNvPr id="4" name="Picture 6" descr="http://t2.gstatic.com/images?q=tbn:ANd9GcRDirvy61EbV58m_EGaL9v9IIzHbwulCoEQ1EB7zq6OoZEPJu6M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2518064" cy="167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VE-Alfabetizacion-Reye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4" y="3927295"/>
            <a:ext cx="2582789" cy="171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73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857232"/>
          </a:xfrm>
        </p:spPr>
        <p:txBody>
          <a:bodyPr>
            <a:noAutofit/>
          </a:bodyPr>
          <a:lstStyle/>
          <a:p>
            <a:pPr algn="l"/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Hacia nuevos paradigmas 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964388" cy="3286148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s-MX" sz="2600" dirty="0"/>
              <a:t>Educación institucional.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s-MX" sz="2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2600" dirty="0"/>
              <a:t>Relaciones de poder.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s-MX" sz="2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2600" dirty="0"/>
              <a:t>Relaciones educativas.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s-MX" sz="2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2600" dirty="0"/>
              <a:t>La gestión del conocimiento.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s-MX" sz="2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s-MX" sz="2600" dirty="0"/>
              <a:t>Políticas socio-educativas.   </a:t>
            </a:r>
          </a:p>
          <a:p>
            <a:pPr marL="514350" lvl="0" indent="-514350">
              <a:buAutoNum type="arabicPeriod"/>
            </a:pPr>
            <a:endParaRPr lang="es-MX" sz="2800" dirty="0">
              <a:solidFill>
                <a:srgbClr val="C00000"/>
              </a:solidFill>
            </a:endParaRPr>
          </a:p>
          <a:p>
            <a:pPr lvl="0">
              <a:buFontTx/>
              <a:buChar char="-"/>
            </a:pPr>
            <a:endParaRPr lang="es-MX" sz="2800" dirty="0">
              <a:solidFill>
                <a:srgbClr val="C00000"/>
              </a:solidFill>
            </a:endParaRPr>
          </a:p>
          <a:p>
            <a:pPr lvl="0">
              <a:buFontTx/>
              <a:buChar char="-"/>
            </a:pP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602236" cy="26934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54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lo aprendido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31700"/>
            <a:ext cx="7715200" cy="4525963"/>
          </a:xfrm>
        </p:spPr>
        <p:txBody>
          <a:bodyPr>
            <a:normAutofit/>
          </a:bodyPr>
          <a:lstStyle/>
          <a:p>
            <a:r>
              <a:rPr lang="es-MX" sz="2000" dirty="0"/>
              <a:t>Lo rural no termina en el campo, ni es sólo agricultura.</a:t>
            </a:r>
          </a:p>
          <a:p>
            <a:r>
              <a:rPr lang="es-MX" sz="2000" dirty="0"/>
              <a:t>Recuperar y revalorar cultura rural.</a:t>
            </a:r>
          </a:p>
          <a:p>
            <a:r>
              <a:rPr lang="es-MX" sz="2000" dirty="0"/>
              <a:t>La educación es mucho más que las escuelas.</a:t>
            </a:r>
            <a:endParaRPr lang="en-US" sz="2000" dirty="0"/>
          </a:p>
          <a:p>
            <a:r>
              <a:rPr lang="es-MX" sz="2000" dirty="0"/>
              <a:t>Educadores somos todos y educandos también.</a:t>
            </a:r>
          </a:p>
          <a:p>
            <a:r>
              <a:rPr lang="es-MX" sz="2000" dirty="0"/>
              <a:t>Necesidad de nuevos paradigmas.</a:t>
            </a:r>
          </a:p>
          <a:p>
            <a:r>
              <a:rPr lang="es-MX" sz="2000" dirty="0"/>
              <a:t>Conjuntar lenguajes cotidianos y académicos.</a:t>
            </a:r>
          </a:p>
          <a:p>
            <a:r>
              <a:rPr lang="es-MX" sz="2000" dirty="0"/>
              <a:t>Compartir visiones del mundo.</a:t>
            </a:r>
          </a:p>
          <a:p>
            <a:r>
              <a:rPr lang="es-MX" sz="2000" dirty="0"/>
              <a:t>Educación con sentido y trascendencia. </a:t>
            </a:r>
          </a:p>
          <a:p>
            <a:r>
              <a:rPr lang="es-MX" sz="2000" dirty="0"/>
              <a:t>La inclusión empieza por uno mismo.</a:t>
            </a:r>
          </a:p>
        </p:txBody>
      </p:sp>
    </p:spTree>
    <p:extLst>
      <p:ext uri="{BB962C8B-B14F-4D97-AF65-F5344CB8AC3E}">
        <p14:creationId xmlns:p14="http://schemas.microsoft.com/office/powerpoint/2010/main" val="90894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56" y="-14290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s-MX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1844824"/>
            <a:ext cx="8100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>
                <a:solidFill>
                  <a:srgbClr val="C00000"/>
                </a:solidFill>
              </a:rPr>
              <a:t>Ahora es el futuro de lo que ayer decidimos u otros decidieron por nosotros. Nuestro futuro depende de lo que ahora decidamos  u otros decidan.</a:t>
            </a:r>
          </a:p>
          <a:p>
            <a:pPr algn="ctr"/>
            <a:endParaRPr lang="es-MX" sz="2400" i="1" dirty="0">
              <a:solidFill>
                <a:srgbClr val="C00000"/>
              </a:solidFill>
            </a:endParaRPr>
          </a:p>
          <a:p>
            <a:pPr algn="ctr"/>
            <a:r>
              <a:rPr lang="es-MX" sz="2400" i="1" dirty="0">
                <a:solidFill>
                  <a:srgbClr val="C00000"/>
                </a:solidFill>
              </a:rPr>
              <a:t>¿Qué decidiremos nosotros?  ¿Qué decidirán otros?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447800"/>
            <a:ext cx="7467600" cy="39624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s-EC" altLang="en-US" sz="2600" dirty="0">
                <a:solidFill>
                  <a:srgbClr val="484A49"/>
                </a:solidFill>
              </a:rPr>
              <a:t>Exclusión/inclusión; </a:t>
            </a:r>
          </a:p>
          <a:p>
            <a:pPr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§"/>
            </a:pPr>
            <a:endParaRPr lang="es-EC" altLang="en-US" sz="2600" dirty="0">
              <a:solidFill>
                <a:srgbClr val="484A49"/>
              </a:solidFill>
            </a:endParaRPr>
          </a:p>
          <a:p>
            <a:pPr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s-EC" altLang="en-US" sz="2600" dirty="0">
                <a:solidFill>
                  <a:srgbClr val="484A49"/>
                </a:solidFill>
              </a:rPr>
              <a:t>Inequidad/equidad; </a:t>
            </a:r>
          </a:p>
          <a:p>
            <a:pPr>
              <a:spcBef>
                <a:spcPct val="0"/>
              </a:spcBef>
              <a:buClr>
                <a:srgbClr val="800000"/>
              </a:buClr>
              <a:buFont typeface="Arial" pitchFamily="34" charset="0"/>
              <a:buNone/>
            </a:pPr>
            <a:endParaRPr lang="es-EC" altLang="en-US" sz="2600" dirty="0">
              <a:solidFill>
                <a:srgbClr val="484A49"/>
              </a:solidFill>
            </a:endParaRPr>
          </a:p>
          <a:p>
            <a:pPr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s-EC" altLang="en-US" sz="2600" dirty="0">
                <a:solidFill>
                  <a:srgbClr val="484A49"/>
                </a:solidFill>
              </a:rPr>
              <a:t>Subdesarrollo/desarrollo; </a:t>
            </a:r>
          </a:p>
          <a:p>
            <a:pPr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§"/>
            </a:pPr>
            <a:endParaRPr lang="es-EC" altLang="en-US" sz="2600" dirty="0">
              <a:solidFill>
                <a:srgbClr val="484A49"/>
              </a:solidFill>
            </a:endParaRPr>
          </a:p>
          <a:p>
            <a:pPr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s-EC" altLang="en-US" sz="2600" dirty="0">
                <a:solidFill>
                  <a:srgbClr val="484A49"/>
                </a:solidFill>
              </a:rPr>
              <a:t>Mantenimiento/innovación y </a:t>
            </a:r>
          </a:p>
          <a:p>
            <a:pPr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§"/>
            </a:pPr>
            <a:endParaRPr lang="es-EC" altLang="en-US" sz="2600" dirty="0">
              <a:solidFill>
                <a:srgbClr val="484A49"/>
              </a:solidFill>
            </a:endParaRPr>
          </a:p>
          <a:p>
            <a:pPr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s-EC" altLang="en-US" sz="2600" dirty="0">
                <a:solidFill>
                  <a:srgbClr val="484A49"/>
                </a:solidFill>
              </a:rPr>
              <a:t>Escuela/educación.</a:t>
            </a:r>
            <a:endParaRPr lang="es-MX" altLang="en-US" sz="2600" dirty="0">
              <a:solidFill>
                <a:srgbClr val="484A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9298" y="0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s-ES" altLang="en-US" sz="3200" dirty="0">
                <a:solidFill>
                  <a:schemeClr val="bg1"/>
                </a:solidFill>
              </a:rPr>
              <a:t>Referentes conceptuales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4100" name="Picture 2" descr="sb10069632a-001, Monica Rodriguez /Lif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5"/>
          <a:stretch>
            <a:fillRect/>
          </a:stretch>
        </p:blipFill>
        <p:spPr bwMode="auto">
          <a:xfrm>
            <a:off x="5603875" y="1524000"/>
            <a:ext cx="3159125" cy="187166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3023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827584" y="354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s-MX" altLang="en-US" sz="3200" dirty="0">
                <a:solidFill>
                  <a:schemeClr val="bg1"/>
                </a:solidFill>
                <a:latin typeface="Calibri" pitchFamily="34" charset="0"/>
              </a:rPr>
              <a:t>Referentes dimensionales</a:t>
            </a:r>
            <a:endParaRPr lang="es-ES" alt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urved Left Arrow 23"/>
          <p:cNvSpPr/>
          <p:nvPr/>
        </p:nvSpPr>
        <p:spPr>
          <a:xfrm rot="15402024">
            <a:off x="5022635" y="1009222"/>
            <a:ext cx="637186" cy="2656128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MX" altLang="en-US">
              <a:latin typeface="Calibri" pitchFamily="34" charset="0"/>
            </a:endParaRPr>
          </a:p>
        </p:txBody>
      </p:sp>
      <p:sp>
        <p:nvSpPr>
          <p:cNvPr id="6" name="Curved Left Arrow 22"/>
          <p:cNvSpPr/>
          <p:nvPr/>
        </p:nvSpPr>
        <p:spPr>
          <a:xfrm rot="9621108">
            <a:off x="3641340" y="2042427"/>
            <a:ext cx="664032" cy="2548746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MX" altLang="en-US">
              <a:latin typeface="Calibri" pitchFamily="34" charset="0"/>
            </a:endParaRPr>
          </a:p>
        </p:txBody>
      </p:sp>
      <p:sp>
        <p:nvSpPr>
          <p:cNvPr id="7" name="Curved Left Arrow 21"/>
          <p:cNvSpPr/>
          <p:nvPr/>
        </p:nvSpPr>
        <p:spPr>
          <a:xfrm rot="5889866">
            <a:off x="3938397" y="3000271"/>
            <a:ext cx="637186" cy="2656128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MX" altLang="en-US">
              <a:latin typeface="Calibri" pitchFamily="34" charset="0"/>
            </a:endParaRPr>
          </a:p>
        </p:txBody>
      </p:sp>
      <p:sp>
        <p:nvSpPr>
          <p:cNvPr id="8" name="Curved Left Arrow 19"/>
          <p:cNvSpPr/>
          <p:nvPr/>
        </p:nvSpPr>
        <p:spPr>
          <a:xfrm rot="19962873">
            <a:off x="5967205" y="2193467"/>
            <a:ext cx="664032" cy="2548746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MX" altLang="en-US">
              <a:latin typeface="Calibri" pitchFamily="34" charset="0"/>
            </a:endParaRPr>
          </a:p>
        </p:txBody>
      </p:sp>
      <p:sp>
        <p:nvSpPr>
          <p:cNvPr id="9" name="Oval 4"/>
          <p:cNvSpPr/>
          <p:nvPr/>
        </p:nvSpPr>
        <p:spPr>
          <a:xfrm>
            <a:off x="3877543" y="2371263"/>
            <a:ext cx="2371543" cy="21664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ysClr val="windowText" lastClr="000000"/>
                </a:solidFill>
              </a:rPr>
              <a:t>Personas y su ser social</a:t>
            </a:r>
          </a:p>
        </p:txBody>
      </p:sp>
      <p:sp>
        <p:nvSpPr>
          <p:cNvPr id="9234" name="TextBox 8"/>
          <p:cNvSpPr txBox="1">
            <a:spLocks noChangeArrowheads="1"/>
          </p:cNvSpPr>
          <p:nvPr/>
        </p:nvSpPr>
        <p:spPr bwMode="auto">
          <a:xfrm rot="3495979">
            <a:off x="6249988" y="2990850"/>
            <a:ext cx="86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/>
              <a:t>Cultura</a:t>
            </a:r>
          </a:p>
        </p:txBody>
      </p:sp>
      <p:sp>
        <p:nvSpPr>
          <p:cNvPr id="9235" name="TextBox 13"/>
          <p:cNvSpPr txBox="1">
            <a:spLocks noChangeArrowheads="1"/>
          </p:cNvSpPr>
          <p:nvPr/>
        </p:nvSpPr>
        <p:spPr bwMode="auto">
          <a:xfrm rot="7107194" flipH="1" flipV="1">
            <a:off x="5641123" y="4317461"/>
            <a:ext cx="134194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 dirty="0"/>
              <a:t>Economía</a:t>
            </a:r>
          </a:p>
        </p:txBody>
      </p:sp>
      <p:sp>
        <p:nvSpPr>
          <p:cNvPr id="9236" name="TextBox 14"/>
          <p:cNvSpPr txBox="1">
            <a:spLocks noChangeArrowheads="1"/>
          </p:cNvSpPr>
          <p:nvPr/>
        </p:nvSpPr>
        <p:spPr bwMode="auto">
          <a:xfrm rot="-10538502" flipH="1" flipV="1">
            <a:off x="3792538" y="4678363"/>
            <a:ext cx="145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n-US" dirty="0"/>
              <a:t>Personal</a:t>
            </a:r>
          </a:p>
        </p:txBody>
      </p:sp>
      <p:sp>
        <p:nvSpPr>
          <p:cNvPr id="9237" name="TextBox 15"/>
          <p:cNvSpPr txBox="1">
            <a:spLocks noChangeArrowheads="1"/>
          </p:cNvSpPr>
          <p:nvPr/>
        </p:nvSpPr>
        <p:spPr bwMode="auto">
          <a:xfrm rot="-6252725">
            <a:off x="2409825" y="2990850"/>
            <a:ext cx="191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/>
              <a:t>Política</a:t>
            </a:r>
          </a:p>
        </p:txBody>
      </p:sp>
      <p:sp>
        <p:nvSpPr>
          <p:cNvPr id="9238" name="TextBox 16"/>
          <p:cNvSpPr txBox="1">
            <a:spLocks noChangeArrowheads="1"/>
          </p:cNvSpPr>
          <p:nvPr/>
        </p:nvSpPr>
        <p:spPr bwMode="auto">
          <a:xfrm rot="-939892">
            <a:off x="4446588" y="1693863"/>
            <a:ext cx="189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n-US"/>
              <a:t>Geografía</a:t>
            </a:r>
          </a:p>
        </p:txBody>
      </p:sp>
    </p:spTree>
    <p:extLst>
      <p:ext uri="{BB962C8B-B14F-4D97-AF65-F5344CB8AC3E}">
        <p14:creationId xmlns:p14="http://schemas.microsoft.com/office/powerpoint/2010/main" val="21581693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7859216" cy="1143000"/>
          </a:xfrm>
        </p:spPr>
        <p:txBody>
          <a:bodyPr>
            <a:normAutofit/>
          </a:bodyPr>
          <a:lstStyle/>
          <a:p>
            <a:pPr algn="l"/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experiencias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9298" y="1092716"/>
            <a:ext cx="5905832" cy="4525963"/>
          </a:xfrm>
        </p:spPr>
        <p:txBody>
          <a:bodyPr>
            <a:noAutofit/>
          </a:bodyPr>
          <a:lstStyle/>
          <a:p>
            <a:r>
              <a:rPr lang="es-MX" sz="2100" dirty="0"/>
              <a:t>Centro Educacional Unión Ejidal Bahía de Banderas.</a:t>
            </a:r>
          </a:p>
          <a:p>
            <a:r>
              <a:rPr lang="es-MX" sz="2100" dirty="0"/>
              <a:t>Cooperativismo agraria en la Histadrut, Israel.</a:t>
            </a:r>
          </a:p>
          <a:p>
            <a:r>
              <a:rPr lang="es-MX" sz="2100" dirty="0"/>
              <a:t>Escuelas rurales unitarias.</a:t>
            </a:r>
          </a:p>
          <a:p>
            <a:r>
              <a:rPr lang="es-MX" sz="2100" dirty="0"/>
              <a:t>Centro para formación de promotoras rurales.</a:t>
            </a:r>
          </a:p>
          <a:p>
            <a:r>
              <a:rPr lang="es-MX" sz="2100" dirty="0"/>
              <a:t>Centro de estudios para el desarrollo de las comunidades rurales.</a:t>
            </a:r>
          </a:p>
          <a:p>
            <a:r>
              <a:rPr lang="es-MX" sz="2100" dirty="0"/>
              <a:t>Investigación participativa en la UPN México.</a:t>
            </a:r>
          </a:p>
          <a:p>
            <a:r>
              <a:rPr lang="es-MX" sz="2100" dirty="0"/>
              <a:t>CASAS Universitarias en la Universidad de Guadalajara.</a:t>
            </a:r>
          </a:p>
          <a:p>
            <a:r>
              <a:rPr lang="es-MX" sz="2100" dirty="0"/>
              <a:t>Ahora en la REDYR. </a:t>
            </a:r>
            <a:endParaRPr lang="en-US" sz="2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17670"/>
            <a:ext cx="3492674" cy="18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3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253538" y="1844824"/>
            <a:ext cx="8654506" cy="4464496"/>
            <a:chOff x="253538" y="1556793"/>
            <a:chExt cx="8654506" cy="4464496"/>
          </a:xfrm>
        </p:grpSpPr>
        <p:sp>
          <p:nvSpPr>
            <p:cNvPr id="7" name="6 Forma libre"/>
            <p:cNvSpPr/>
            <p:nvPr/>
          </p:nvSpPr>
          <p:spPr>
            <a:xfrm>
              <a:off x="253538" y="1556793"/>
              <a:ext cx="2116016" cy="4464496"/>
            </a:xfrm>
            <a:custGeom>
              <a:avLst/>
              <a:gdLst>
                <a:gd name="connsiteX0" fmla="*/ 0 w 2116016"/>
                <a:gd name="connsiteY0" fmla="*/ 211602 h 4774337"/>
                <a:gd name="connsiteX1" fmla="*/ 211602 w 2116016"/>
                <a:gd name="connsiteY1" fmla="*/ 0 h 4774337"/>
                <a:gd name="connsiteX2" fmla="*/ 1904414 w 2116016"/>
                <a:gd name="connsiteY2" fmla="*/ 0 h 4774337"/>
                <a:gd name="connsiteX3" fmla="*/ 2116016 w 2116016"/>
                <a:gd name="connsiteY3" fmla="*/ 211602 h 4774337"/>
                <a:gd name="connsiteX4" fmla="*/ 2116016 w 2116016"/>
                <a:gd name="connsiteY4" fmla="*/ 4562735 h 4774337"/>
                <a:gd name="connsiteX5" fmla="*/ 1904414 w 2116016"/>
                <a:gd name="connsiteY5" fmla="*/ 4774337 h 4774337"/>
                <a:gd name="connsiteX6" fmla="*/ 211602 w 2116016"/>
                <a:gd name="connsiteY6" fmla="*/ 4774337 h 4774337"/>
                <a:gd name="connsiteX7" fmla="*/ 0 w 2116016"/>
                <a:gd name="connsiteY7" fmla="*/ 4562735 h 4774337"/>
                <a:gd name="connsiteX8" fmla="*/ 0 w 2116016"/>
                <a:gd name="connsiteY8" fmla="*/ 211602 h 477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6016" h="4774337">
                  <a:moveTo>
                    <a:pt x="0" y="211602"/>
                  </a:moveTo>
                  <a:cubicBezTo>
                    <a:pt x="0" y="94737"/>
                    <a:pt x="94737" y="0"/>
                    <a:pt x="211602" y="0"/>
                  </a:cubicBezTo>
                  <a:lnTo>
                    <a:pt x="1904414" y="0"/>
                  </a:lnTo>
                  <a:cubicBezTo>
                    <a:pt x="2021279" y="0"/>
                    <a:pt x="2116016" y="94737"/>
                    <a:pt x="2116016" y="211602"/>
                  </a:cubicBezTo>
                  <a:lnTo>
                    <a:pt x="2116016" y="4562735"/>
                  </a:lnTo>
                  <a:cubicBezTo>
                    <a:pt x="2116016" y="4679600"/>
                    <a:pt x="2021279" y="4774337"/>
                    <a:pt x="1904414" y="4774337"/>
                  </a:cubicBezTo>
                  <a:lnTo>
                    <a:pt x="211602" y="4774337"/>
                  </a:lnTo>
                  <a:cubicBezTo>
                    <a:pt x="94737" y="4774337"/>
                    <a:pt x="0" y="4679600"/>
                    <a:pt x="0" y="4562735"/>
                  </a:cubicBezTo>
                  <a:lnTo>
                    <a:pt x="0" y="2116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2051974" rIns="142240" bIns="1097109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u="sng" kern="1200" baseline="0" dirty="0"/>
                <a:t>Entorno áulico</a:t>
              </a:r>
              <a:r>
                <a:rPr lang="es-MX" sz="2000" kern="1200" baseline="0" dirty="0"/>
                <a:t> </a:t>
              </a:r>
              <a:endParaRPr lang="es-MX" sz="2000" kern="1200" dirty="0"/>
            </a:p>
          </p:txBody>
        </p:sp>
        <p:sp>
          <p:nvSpPr>
            <p:cNvPr id="8" name="7 Elipse"/>
            <p:cNvSpPr/>
            <p:nvPr/>
          </p:nvSpPr>
          <p:spPr>
            <a:xfrm>
              <a:off x="285598" y="1612230"/>
              <a:ext cx="2051897" cy="2051897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0" r="-4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2433035" y="1556793"/>
              <a:ext cx="2116016" cy="4464496"/>
            </a:xfrm>
            <a:custGeom>
              <a:avLst/>
              <a:gdLst>
                <a:gd name="connsiteX0" fmla="*/ 0 w 2116016"/>
                <a:gd name="connsiteY0" fmla="*/ 211602 h 4774337"/>
                <a:gd name="connsiteX1" fmla="*/ 211602 w 2116016"/>
                <a:gd name="connsiteY1" fmla="*/ 0 h 4774337"/>
                <a:gd name="connsiteX2" fmla="*/ 1904414 w 2116016"/>
                <a:gd name="connsiteY2" fmla="*/ 0 h 4774337"/>
                <a:gd name="connsiteX3" fmla="*/ 2116016 w 2116016"/>
                <a:gd name="connsiteY3" fmla="*/ 211602 h 4774337"/>
                <a:gd name="connsiteX4" fmla="*/ 2116016 w 2116016"/>
                <a:gd name="connsiteY4" fmla="*/ 4562735 h 4774337"/>
                <a:gd name="connsiteX5" fmla="*/ 1904414 w 2116016"/>
                <a:gd name="connsiteY5" fmla="*/ 4774337 h 4774337"/>
                <a:gd name="connsiteX6" fmla="*/ 211602 w 2116016"/>
                <a:gd name="connsiteY6" fmla="*/ 4774337 h 4774337"/>
                <a:gd name="connsiteX7" fmla="*/ 0 w 2116016"/>
                <a:gd name="connsiteY7" fmla="*/ 4562735 h 4774337"/>
                <a:gd name="connsiteX8" fmla="*/ 0 w 2116016"/>
                <a:gd name="connsiteY8" fmla="*/ 211602 h 477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6016" h="4774337">
                  <a:moveTo>
                    <a:pt x="0" y="211602"/>
                  </a:moveTo>
                  <a:cubicBezTo>
                    <a:pt x="0" y="94737"/>
                    <a:pt x="94737" y="0"/>
                    <a:pt x="211602" y="0"/>
                  </a:cubicBezTo>
                  <a:lnTo>
                    <a:pt x="1904414" y="0"/>
                  </a:lnTo>
                  <a:cubicBezTo>
                    <a:pt x="2021279" y="0"/>
                    <a:pt x="2116016" y="94737"/>
                    <a:pt x="2116016" y="211602"/>
                  </a:cubicBezTo>
                  <a:lnTo>
                    <a:pt x="2116016" y="4562735"/>
                  </a:lnTo>
                  <a:cubicBezTo>
                    <a:pt x="2116016" y="4679600"/>
                    <a:pt x="2021279" y="4774337"/>
                    <a:pt x="1904414" y="4774337"/>
                  </a:cubicBezTo>
                  <a:lnTo>
                    <a:pt x="211602" y="4774337"/>
                  </a:lnTo>
                  <a:cubicBezTo>
                    <a:pt x="94737" y="4774337"/>
                    <a:pt x="0" y="4679600"/>
                    <a:pt x="0" y="4562735"/>
                  </a:cubicBezTo>
                  <a:lnTo>
                    <a:pt x="0" y="2116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2051974" rIns="142240" bIns="1097109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u="sng" kern="1200" baseline="0" dirty="0"/>
                <a:t>Espacios extraescolares</a:t>
              </a:r>
              <a:endParaRPr lang="es-MX" sz="2000" kern="1200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2465094" y="1612230"/>
              <a:ext cx="2051897" cy="2051897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875" t="-3" r="-55269" b="-3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Forma libre"/>
            <p:cNvSpPr/>
            <p:nvPr/>
          </p:nvSpPr>
          <p:spPr>
            <a:xfrm>
              <a:off x="4612532" y="1556793"/>
              <a:ext cx="2116016" cy="4464496"/>
            </a:xfrm>
            <a:custGeom>
              <a:avLst/>
              <a:gdLst>
                <a:gd name="connsiteX0" fmla="*/ 0 w 2116016"/>
                <a:gd name="connsiteY0" fmla="*/ 211602 h 4774337"/>
                <a:gd name="connsiteX1" fmla="*/ 211602 w 2116016"/>
                <a:gd name="connsiteY1" fmla="*/ 0 h 4774337"/>
                <a:gd name="connsiteX2" fmla="*/ 1904414 w 2116016"/>
                <a:gd name="connsiteY2" fmla="*/ 0 h 4774337"/>
                <a:gd name="connsiteX3" fmla="*/ 2116016 w 2116016"/>
                <a:gd name="connsiteY3" fmla="*/ 211602 h 4774337"/>
                <a:gd name="connsiteX4" fmla="*/ 2116016 w 2116016"/>
                <a:gd name="connsiteY4" fmla="*/ 4562735 h 4774337"/>
                <a:gd name="connsiteX5" fmla="*/ 1904414 w 2116016"/>
                <a:gd name="connsiteY5" fmla="*/ 4774337 h 4774337"/>
                <a:gd name="connsiteX6" fmla="*/ 211602 w 2116016"/>
                <a:gd name="connsiteY6" fmla="*/ 4774337 h 4774337"/>
                <a:gd name="connsiteX7" fmla="*/ 0 w 2116016"/>
                <a:gd name="connsiteY7" fmla="*/ 4562735 h 4774337"/>
                <a:gd name="connsiteX8" fmla="*/ 0 w 2116016"/>
                <a:gd name="connsiteY8" fmla="*/ 211602 h 477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6016" h="4774337">
                  <a:moveTo>
                    <a:pt x="0" y="211602"/>
                  </a:moveTo>
                  <a:cubicBezTo>
                    <a:pt x="0" y="94737"/>
                    <a:pt x="94737" y="0"/>
                    <a:pt x="211602" y="0"/>
                  </a:cubicBezTo>
                  <a:lnTo>
                    <a:pt x="1904414" y="0"/>
                  </a:lnTo>
                  <a:cubicBezTo>
                    <a:pt x="2021279" y="0"/>
                    <a:pt x="2116016" y="94737"/>
                    <a:pt x="2116016" y="211602"/>
                  </a:cubicBezTo>
                  <a:lnTo>
                    <a:pt x="2116016" y="4562735"/>
                  </a:lnTo>
                  <a:cubicBezTo>
                    <a:pt x="2116016" y="4679600"/>
                    <a:pt x="2021279" y="4774337"/>
                    <a:pt x="1904414" y="4774337"/>
                  </a:cubicBezTo>
                  <a:lnTo>
                    <a:pt x="211602" y="4774337"/>
                  </a:lnTo>
                  <a:cubicBezTo>
                    <a:pt x="94737" y="4774337"/>
                    <a:pt x="0" y="4679600"/>
                    <a:pt x="0" y="4562735"/>
                  </a:cubicBezTo>
                  <a:lnTo>
                    <a:pt x="0" y="2116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2023526" rIns="113792" bIns="1068661" numCol="1" spcCol="1270" anchor="t" anchorCtr="1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600" u="sng" kern="1200" baseline="0" dirty="0"/>
            </a:p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000" u="sng" kern="1200" baseline="0" dirty="0"/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u="sng" kern="1200" baseline="0" dirty="0"/>
                <a:t>Entornos digitales</a:t>
              </a:r>
              <a:r>
                <a:rPr lang="es-MX" sz="2000" kern="1200" baseline="0" dirty="0"/>
                <a:t>: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baseline="0" dirty="0"/>
                <a:t> (e-</a:t>
              </a:r>
              <a:r>
                <a:rPr lang="es-MX" sz="2000" kern="1200" baseline="0" dirty="0" err="1"/>
                <a:t>learning</a:t>
              </a:r>
              <a:r>
                <a:rPr lang="es-MX" sz="2000" kern="1200" baseline="0" dirty="0"/>
                <a:t>)</a:t>
              </a:r>
              <a:endParaRPr lang="es-MX" sz="20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600" kern="1200" baseline="0" dirty="0"/>
                <a:t>m-</a:t>
              </a:r>
              <a:r>
                <a:rPr lang="es-MX" sz="1600" kern="1200" baseline="0" dirty="0" err="1"/>
                <a:t>learning</a:t>
              </a:r>
              <a:endParaRPr lang="es-MX" sz="16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600" kern="1200" baseline="0" dirty="0"/>
                <a:t>u-</a:t>
              </a:r>
              <a:r>
                <a:rPr lang="es-MX" sz="1600" kern="1200" baseline="0" dirty="0" err="1"/>
                <a:t>learning</a:t>
              </a:r>
              <a:endParaRPr lang="es-MX" sz="16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600" kern="1200" baseline="0" dirty="0"/>
                <a:t>b-</a:t>
              </a:r>
              <a:r>
                <a:rPr lang="es-MX" sz="1600" kern="1200" baseline="0" dirty="0" err="1"/>
                <a:t>learning</a:t>
              </a:r>
              <a:endParaRPr lang="es-MX" sz="1600" kern="1200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4644591" y="1612230"/>
              <a:ext cx="2051897" cy="2051897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565" t="-3" r="-24565" b="-3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Forma libre"/>
            <p:cNvSpPr/>
            <p:nvPr/>
          </p:nvSpPr>
          <p:spPr>
            <a:xfrm>
              <a:off x="6792028" y="1556793"/>
              <a:ext cx="2116016" cy="4464496"/>
            </a:xfrm>
            <a:custGeom>
              <a:avLst/>
              <a:gdLst>
                <a:gd name="connsiteX0" fmla="*/ 0 w 2116016"/>
                <a:gd name="connsiteY0" fmla="*/ 211602 h 4774337"/>
                <a:gd name="connsiteX1" fmla="*/ 211602 w 2116016"/>
                <a:gd name="connsiteY1" fmla="*/ 0 h 4774337"/>
                <a:gd name="connsiteX2" fmla="*/ 1904414 w 2116016"/>
                <a:gd name="connsiteY2" fmla="*/ 0 h 4774337"/>
                <a:gd name="connsiteX3" fmla="*/ 2116016 w 2116016"/>
                <a:gd name="connsiteY3" fmla="*/ 211602 h 4774337"/>
                <a:gd name="connsiteX4" fmla="*/ 2116016 w 2116016"/>
                <a:gd name="connsiteY4" fmla="*/ 4562735 h 4774337"/>
                <a:gd name="connsiteX5" fmla="*/ 1904414 w 2116016"/>
                <a:gd name="connsiteY5" fmla="*/ 4774337 h 4774337"/>
                <a:gd name="connsiteX6" fmla="*/ 211602 w 2116016"/>
                <a:gd name="connsiteY6" fmla="*/ 4774337 h 4774337"/>
                <a:gd name="connsiteX7" fmla="*/ 0 w 2116016"/>
                <a:gd name="connsiteY7" fmla="*/ 4562735 h 4774337"/>
                <a:gd name="connsiteX8" fmla="*/ 0 w 2116016"/>
                <a:gd name="connsiteY8" fmla="*/ 211602 h 477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6016" h="4774337">
                  <a:moveTo>
                    <a:pt x="0" y="211602"/>
                  </a:moveTo>
                  <a:cubicBezTo>
                    <a:pt x="0" y="94737"/>
                    <a:pt x="94737" y="0"/>
                    <a:pt x="211602" y="0"/>
                  </a:cubicBezTo>
                  <a:lnTo>
                    <a:pt x="1904414" y="0"/>
                  </a:lnTo>
                  <a:cubicBezTo>
                    <a:pt x="2021279" y="0"/>
                    <a:pt x="2116016" y="94737"/>
                    <a:pt x="2116016" y="211602"/>
                  </a:cubicBezTo>
                  <a:lnTo>
                    <a:pt x="2116016" y="4562735"/>
                  </a:lnTo>
                  <a:cubicBezTo>
                    <a:pt x="2116016" y="4679600"/>
                    <a:pt x="2021279" y="4774337"/>
                    <a:pt x="1904414" y="4774337"/>
                  </a:cubicBezTo>
                  <a:lnTo>
                    <a:pt x="211602" y="4774337"/>
                  </a:lnTo>
                  <a:cubicBezTo>
                    <a:pt x="94737" y="4774337"/>
                    <a:pt x="0" y="4679600"/>
                    <a:pt x="0" y="4562735"/>
                  </a:cubicBezTo>
                  <a:lnTo>
                    <a:pt x="0" y="2116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2051974" rIns="142240" bIns="1097109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u="sng" kern="1200" baseline="0" dirty="0"/>
                <a:t>Situaciones híbridas</a:t>
              </a:r>
              <a:endParaRPr lang="es-MX" sz="2000" kern="1200" dirty="0"/>
            </a:p>
          </p:txBody>
        </p:sp>
        <p:sp>
          <p:nvSpPr>
            <p:cNvPr id="14" name="13 Elipse"/>
            <p:cNvSpPr/>
            <p:nvPr/>
          </p:nvSpPr>
          <p:spPr>
            <a:xfrm>
              <a:off x="6804000" y="1612229"/>
              <a:ext cx="2052000" cy="2052000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811" t="-5264" r="-16768" b="-1579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178" y="-49731"/>
            <a:ext cx="8750898" cy="990600"/>
          </a:xfrm>
        </p:spPr>
        <p:txBody>
          <a:bodyPr>
            <a:noAutofit/>
          </a:bodyPr>
          <a:lstStyle/>
          <a:p>
            <a:pPr algn="l"/>
            <a:r>
              <a:rPr lang="es-MX" sz="3200" dirty="0">
                <a:solidFill>
                  <a:schemeClr val="bg1"/>
                </a:solidFill>
              </a:rPr>
              <a:t>Implicaciones del entorno en el aprendizaje.</a:t>
            </a:r>
          </a:p>
        </p:txBody>
      </p:sp>
    </p:spTree>
    <p:extLst>
      <p:ext uri="{BB962C8B-B14F-4D97-AF65-F5344CB8AC3E}">
        <p14:creationId xmlns:p14="http://schemas.microsoft.com/office/powerpoint/2010/main" val="388528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2147664" cy="1215982"/>
          </a:xfrm>
        </p:spPr>
      </p:pic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1096194" y="1171590"/>
            <a:ext cx="3886200" cy="103327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endParaRPr lang="es-MX" sz="2300" b="0" dirty="0"/>
          </a:p>
          <a:p>
            <a:pPr>
              <a:buClr>
                <a:schemeClr val="bg1"/>
              </a:buClr>
            </a:pPr>
            <a:r>
              <a:rPr lang="es-MX" sz="2300" b="0" dirty="0"/>
              <a:t>Medios apropiados a condiciones de vida y para el estudio.</a:t>
            </a:r>
          </a:p>
          <a:p>
            <a:endParaRPr lang="es-MX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5688632" cy="774576"/>
          </a:xfrm>
        </p:spPr>
        <p:txBody>
          <a:bodyPr/>
          <a:lstStyle/>
          <a:p>
            <a:pPr algn="l"/>
            <a:r>
              <a:rPr lang="es-MX" sz="3200" dirty="0">
                <a:solidFill>
                  <a:schemeClr val="bg1"/>
                </a:solidFill>
              </a:rPr>
              <a:t>Algunos principios estratégicos</a:t>
            </a:r>
            <a:r>
              <a:rPr lang="es-MX" dirty="0"/>
              <a:t>:</a:t>
            </a:r>
          </a:p>
        </p:txBody>
      </p:sp>
      <p:sp>
        <p:nvSpPr>
          <p:cNvPr id="5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5256684" y="3600460"/>
            <a:ext cx="3902154" cy="100811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s-MX" sz="2100" b="0" dirty="0"/>
              <a:t>Pertinencia con contenidos y procesos educativos.</a:t>
            </a:r>
          </a:p>
          <a:p>
            <a:endParaRPr lang="es-MX" sz="2400" b="0" dirty="0"/>
          </a:p>
        </p:txBody>
      </p:sp>
      <p:pic>
        <p:nvPicPr>
          <p:cNvPr id="8" name="2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76872"/>
            <a:ext cx="2160240" cy="1153884"/>
          </a:xfrm>
        </p:spPr>
      </p:pic>
      <p:pic>
        <p:nvPicPr>
          <p:cNvPr id="9" name="9 Marcador de contenido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>
          <a:xfrm>
            <a:off x="971600" y="2348880"/>
            <a:ext cx="1797968" cy="1127432"/>
          </a:xfrm>
        </p:spPr>
      </p:pic>
      <p:sp>
        <p:nvSpPr>
          <p:cNvPr id="10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1403648" y="3789040"/>
            <a:ext cx="1440160" cy="234887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ClrTx/>
              <a:buSzTx/>
              <a:defRPr/>
            </a:pPr>
            <a:r>
              <a:rPr lang="es-MX" sz="2100" b="0" dirty="0">
                <a:solidFill>
                  <a:schemeClr val="bg1"/>
                </a:solidFill>
              </a:rPr>
              <a:t>Aprovechar fortalezas y superar limitantes de cada medio.</a:t>
            </a:r>
          </a:p>
        </p:txBody>
      </p:sp>
      <p:sp>
        <p:nvSpPr>
          <p:cNvPr id="11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6084168" y="4869160"/>
            <a:ext cx="2659852" cy="126642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ClrTx/>
              <a:buSzTx/>
              <a:defRPr/>
            </a:pPr>
            <a:r>
              <a:rPr lang="es-MX" sz="2100" b="0" dirty="0">
                <a:solidFill>
                  <a:schemeClr val="bg1"/>
                </a:solidFill>
              </a:rPr>
              <a:t>Producir sinergias y crear nuevas situaciones.</a:t>
            </a:r>
            <a:endParaRPr lang="es-MX" sz="2100" dirty="0"/>
          </a:p>
        </p:txBody>
      </p:sp>
      <p:pic>
        <p:nvPicPr>
          <p:cNvPr id="12" name="2 Marcador de contenido"/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b="4108"/>
          <a:stretch/>
        </p:blipFill>
        <p:spPr>
          <a:xfrm>
            <a:off x="3347864" y="3645024"/>
            <a:ext cx="1728192" cy="1061472"/>
          </a:xfrm>
        </p:spPr>
      </p:pic>
      <p:pic>
        <p:nvPicPr>
          <p:cNvPr id="13" name="4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97152"/>
            <a:ext cx="2147664" cy="1226017"/>
          </a:xfrm>
        </p:spPr>
      </p:pic>
      <p:sp>
        <p:nvSpPr>
          <p:cNvPr id="1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3059832" y="2492896"/>
            <a:ext cx="3456384" cy="1000110"/>
          </a:xfr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buClrTx/>
              <a:buSzTx/>
              <a:defRPr/>
            </a:pPr>
            <a:r>
              <a:rPr lang="es-MX" sz="2100" b="0" dirty="0">
                <a:solidFill>
                  <a:schemeClr val="bg1"/>
                </a:solidFill>
              </a:rPr>
              <a:t>Centrar gestión en procesos esenciales y circunstancias propiciadoras.</a:t>
            </a:r>
          </a:p>
        </p:txBody>
      </p:sp>
    </p:spTree>
    <p:extLst>
      <p:ext uri="{BB962C8B-B14F-4D97-AF65-F5344CB8AC3E}">
        <p14:creationId xmlns:p14="http://schemas.microsoft.com/office/powerpoint/2010/main" val="418365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07244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s-MX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Inclusión educativa y educación incluyente</a:t>
            </a:r>
            <a:endParaRPr lang="es-ES" alt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8" name="Rectángulo 3"/>
          <p:cNvSpPr>
            <a:spLocks noChangeArrowheads="1"/>
          </p:cNvSpPr>
          <p:nvPr/>
        </p:nvSpPr>
        <p:spPr bwMode="auto">
          <a:xfrm>
            <a:off x="971600" y="983040"/>
            <a:ext cx="755808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n-US" sz="2100" dirty="0">
                <a:solidFill>
                  <a:srgbClr val="484A49"/>
                </a:solidFill>
                <a:latin typeface="Calibri" pitchFamily="34" charset="0"/>
              </a:rPr>
              <a:t>La inclusión educativa, puede comprender, pero no necesariamente significa una educación inclusiva. </a:t>
            </a:r>
          </a:p>
          <a:p>
            <a:pPr algn="ctr" eaLnBrk="1" hangingPunct="1"/>
            <a:endParaRPr lang="es-MX" altLang="en-US" sz="1200" dirty="0">
              <a:solidFill>
                <a:srgbClr val="484A49"/>
              </a:solidFill>
              <a:latin typeface="Calibri" pitchFamily="34" charset="0"/>
            </a:endParaRPr>
          </a:p>
          <a:p>
            <a:pPr algn="ctr" eaLnBrk="1" hangingPunct="1"/>
            <a:r>
              <a:rPr lang="es-MX" altLang="en-US" sz="2100" dirty="0">
                <a:solidFill>
                  <a:srgbClr val="484A49"/>
                </a:solidFill>
                <a:latin typeface="Calibri" pitchFamily="34" charset="0"/>
              </a:rPr>
              <a:t>No inclusión educativa para una educación excluyente. (Tú sí, pero no tu modo de ser) </a:t>
            </a:r>
          </a:p>
          <a:p>
            <a:pPr algn="ctr" eaLnBrk="1" hangingPunct="1"/>
            <a:endParaRPr lang="es-MX" altLang="en-US" sz="1200" dirty="0">
              <a:solidFill>
                <a:srgbClr val="484A49"/>
              </a:solidFill>
              <a:latin typeface="Calibri" pitchFamily="34" charset="0"/>
            </a:endParaRPr>
          </a:p>
          <a:p>
            <a:pPr algn="ctr" eaLnBrk="1" hangingPunct="1"/>
            <a:r>
              <a:rPr lang="es-MX" altLang="en-US" sz="2100" dirty="0">
                <a:solidFill>
                  <a:srgbClr val="484A49"/>
                </a:solidFill>
                <a:latin typeface="Calibri" pitchFamily="34" charset="0"/>
              </a:rPr>
              <a:t>De lo que se trata es de impulsar la inclusión educativa como política social y la educación inclusiva como política educativa.  </a:t>
            </a:r>
          </a:p>
        </p:txBody>
      </p:sp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960120" y="4970840"/>
            <a:ext cx="801243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altLang="en-US" sz="2100" dirty="0">
                <a:solidFill>
                  <a:srgbClr val="484A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Más allá de las distancias geográficas que pueden ser superadas tecnológicamente, lo significativo es la superación de las distancias personales, sociales, económicas y culturales.</a:t>
            </a:r>
            <a:endParaRPr lang="es-MX" altLang="en-US" sz="2100" dirty="0">
              <a:solidFill>
                <a:srgbClr val="484A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20" descr="http://cinemariamulata.files.wordpress.com/2008/09/fotos-mayo-2008-1266.jpg?w=591&amp;h=4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08" y="3357061"/>
            <a:ext cx="2448272" cy="165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9352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s-MX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voz de los excluidos</a:t>
            </a:r>
            <a:endParaRPr lang="es-ES" alt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5" name="Rectángulo 3"/>
          <p:cNvSpPr>
            <a:spLocks noChangeArrowheads="1"/>
          </p:cNvSpPr>
          <p:nvPr/>
        </p:nvSpPr>
        <p:spPr bwMode="auto">
          <a:xfrm>
            <a:off x="1447800" y="1340768"/>
            <a:ext cx="71628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n-US" sz="2100" dirty="0">
                <a:solidFill>
                  <a:schemeClr val="tx2">
                    <a:lumMod val="75000"/>
                  </a:schemeClr>
                </a:solidFill>
              </a:rPr>
              <a:t>Desde luego, las descripciones y explicaciones sobre la exclusión surgen de la voz de quienes tienen la posibilidad de expresarse. </a:t>
            </a:r>
          </a:p>
          <a:p>
            <a:pPr algn="ctr" eaLnBrk="1" hangingPunct="1"/>
            <a:endParaRPr lang="es-MX" altLang="en-US" sz="2100" dirty="0">
              <a:solidFill>
                <a:srgbClr val="484A49"/>
              </a:solidFill>
            </a:endParaRPr>
          </a:p>
          <a:p>
            <a:pPr algn="ctr" eaLnBrk="1" hangingPunct="1"/>
            <a:endParaRPr lang="es-MX" altLang="en-US" sz="2100" dirty="0">
              <a:solidFill>
                <a:srgbClr val="484A49"/>
              </a:solidFill>
            </a:endParaRPr>
          </a:p>
          <a:p>
            <a:pPr algn="ctr" eaLnBrk="1" hangingPunct="1"/>
            <a:endParaRPr lang="es-MX" altLang="en-US" sz="2100" dirty="0">
              <a:solidFill>
                <a:srgbClr val="484A49"/>
              </a:solidFill>
            </a:endParaRPr>
          </a:p>
          <a:p>
            <a:pPr algn="ctr" eaLnBrk="1" hangingPunct="1"/>
            <a:endParaRPr lang="es-MX" altLang="en-US" sz="2100" dirty="0">
              <a:solidFill>
                <a:srgbClr val="484A49"/>
              </a:solidFill>
            </a:endParaRPr>
          </a:p>
          <a:p>
            <a:pPr algn="ctr" eaLnBrk="1" hangingPunct="1"/>
            <a:endParaRPr lang="es-MX" altLang="en-US" sz="2100" dirty="0">
              <a:solidFill>
                <a:srgbClr val="484A49"/>
              </a:solidFill>
            </a:endParaRPr>
          </a:p>
          <a:p>
            <a:pPr algn="ctr" eaLnBrk="1" hangingPunct="1"/>
            <a:endParaRPr lang="es-MX" altLang="en-US" sz="2100" dirty="0">
              <a:solidFill>
                <a:srgbClr val="484A49"/>
              </a:solidFill>
            </a:endParaRPr>
          </a:p>
          <a:p>
            <a:pPr algn="ctr" eaLnBrk="1" hangingPunct="1"/>
            <a:r>
              <a:rPr lang="es-MX" alt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¿Pero qué piensan quienes no tienen manera de expresarse? </a:t>
            </a:r>
          </a:p>
        </p:txBody>
      </p:sp>
    </p:spTree>
    <p:extLst>
      <p:ext uri="{BB962C8B-B14F-4D97-AF65-F5344CB8AC3E}">
        <p14:creationId xmlns:p14="http://schemas.microsoft.com/office/powerpoint/2010/main" val="103885267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914400" y="194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s-MX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Educación y tecnologías para la inclusión</a:t>
            </a:r>
            <a:endParaRPr lang="es-E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2291" name="3 Marcador de contenido" descr="C:\Users\mmoreno\AppData\Local\Microsoft\Windows\Temporary Internet Files\Content.Outlook\LSGDBGMT\Rehilete_v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9703" r="8653" b="23933"/>
          <a:stretch>
            <a:fillRect/>
          </a:stretch>
        </p:blipFill>
        <p:spPr bwMode="auto">
          <a:xfrm>
            <a:off x="1828800" y="1524000"/>
            <a:ext cx="63579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 CuadroTexto"/>
          <p:cNvSpPr txBox="1"/>
          <p:nvPr/>
        </p:nvSpPr>
        <p:spPr>
          <a:xfrm rot="19046754">
            <a:off x="3692525" y="2965450"/>
            <a:ext cx="16938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Culturas </a:t>
            </a:r>
          </a:p>
        </p:txBody>
      </p:sp>
      <p:sp>
        <p:nvSpPr>
          <p:cNvPr id="17" name="4 CuadroTexto"/>
          <p:cNvSpPr txBox="1"/>
          <p:nvPr/>
        </p:nvSpPr>
        <p:spPr>
          <a:xfrm rot="559542">
            <a:off x="3676650" y="4565650"/>
            <a:ext cx="25908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500" b="1">
                <a:solidFill>
                  <a:srgbClr val="3B2C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Discapacidades</a:t>
            </a:r>
          </a:p>
        </p:txBody>
      </p:sp>
      <p:sp>
        <p:nvSpPr>
          <p:cNvPr id="18" name="5 CuadroTexto"/>
          <p:cNvSpPr txBox="1"/>
          <p:nvPr/>
        </p:nvSpPr>
        <p:spPr>
          <a:xfrm>
            <a:off x="4443413" y="3379788"/>
            <a:ext cx="1484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Etnias </a:t>
            </a:r>
          </a:p>
        </p:txBody>
      </p:sp>
    </p:spTree>
    <p:extLst>
      <p:ext uri="{BB962C8B-B14F-4D97-AF65-F5344CB8AC3E}">
        <p14:creationId xmlns:p14="http://schemas.microsoft.com/office/powerpoint/2010/main" val="115004382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590</Words>
  <Application>Microsoft Office PowerPoint</Application>
  <PresentationFormat>Presentación en pantalla (4:3)</PresentationFormat>
  <Paragraphs>129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Vivencias Educativas en el Contexto  Rural</vt:lpstr>
      <vt:lpstr>Referentes conceptuales</vt:lpstr>
      <vt:lpstr>Presentación de PowerPoint</vt:lpstr>
      <vt:lpstr>Algunas experiencias </vt:lpstr>
      <vt:lpstr>Implicaciones del entorno en el aprendizaje.</vt:lpstr>
      <vt:lpstr>Algunos principios estratégicos: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el Desarrollo social incluyente</vt:lpstr>
      <vt:lpstr>Hacia nuevos paradigmas en:</vt:lpstr>
      <vt:lpstr>Entre lo aprendido</vt:lpstr>
      <vt:lpstr>Presentación de PowerPoint</vt:lpstr>
    </vt:vector>
  </TitlesOfParts>
  <Company>UDG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PROYECTO: “AMPLIACIÓN DE LA COBERTURA EDUCATIVA CON EQUIDAD Y CALIDAD”</dc:title>
  <dc:creator>ileanam</dc:creator>
  <cp:lastModifiedBy>Manuel Moreno</cp:lastModifiedBy>
  <cp:revision>155</cp:revision>
  <cp:lastPrinted>2014-10-24T16:08:04Z</cp:lastPrinted>
  <dcterms:created xsi:type="dcterms:W3CDTF">2011-01-14T16:39:08Z</dcterms:created>
  <dcterms:modified xsi:type="dcterms:W3CDTF">2019-11-08T22:47:03Z</dcterms:modified>
</cp:coreProperties>
</file>